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62"/>
  </p:notesMasterIdLst>
  <p:sldIdLst>
    <p:sldId id="301" r:id="rId2"/>
    <p:sldId id="260" r:id="rId3"/>
    <p:sldId id="263" r:id="rId4"/>
    <p:sldId id="290" r:id="rId5"/>
    <p:sldId id="304" r:id="rId6"/>
    <p:sldId id="299" r:id="rId7"/>
    <p:sldId id="305" r:id="rId8"/>
    <p:sldId id="300" r:id="rId9"/>
    <p:sldId id="306" r:id="rId10"/>
    <p:sldId id="308" r:id="rId11"/>
    <p:sldId id="313" r:id="rId12"/>
    <p:sldId id="323" r:id="rId13"/>
    <p:sldId id="307" r:id="rId14"/>
    <p:sldId id="325" r:id="rId15"/>
    <p:sldId id="265" r:id="rId16"/>
    <p:sldId id="261" r:id="rId17"/>
    <p:sldId id="295" r:id="rId18"/>
    <p:sldId id="296" r:id="rId19"/>
    <p:sldId id="297" r:id="rId20"/>
    <p:sldId id="269" r:id="rId21"/>
    <p:sldId id="271" r:id="rId22"/>
    <p:sldId id="272" r:id="rId23"/>
    <p:sldId id="273" r:id="rId24"/>
    <p:sldId id="274" r:id="rId25"/>
    <p:sldId id="277" r:id="rId26"/>
    <p:sldId id="278" r:id="rId27"/>
    <p:sldId id="275" r:id="rId28"/>
    <p:sldId id="276" r:id="rId29"/>
    <p:sldId id="279" r:id="rId30"/>
    <p:sldId id="280" r:id="rId31"/>
    <p:sldId id="281" r:id="rId32"/>
    <p:sldId id="298" r:id="rId33"/>
    <p:sldId id="322" r:id="rId34"/>
    <p:sldId id="324" r:id="rId35"/>
    <p:sldId id="311" r:id="rId36"/>
    <p:sldId id="312" r:id="rId37"/>
    <p:sldId id="264" r:id="rId38"/>
    <p:sldId id="317" r:id="rId39"/>
    <p:sldId id="318" r:id="rId40"/>
    <p:sldId id="319" r:id="rId41"/>
    <p:sldId id="320" r:id="rId42"/>
    <p:sldId id="321" r:id="rId43"/>
    <p:sldId id="282" r:id="rId44"/>
    <p:sldId id="310" r:id="rId45"/>
    <p:sldId id="270" r:id="rId46"/>
    <p:sldId id="283" r:id="rId47"/>
    <p:sldId id="292" r:id="rId48"/>
    <p:sldId id="284" r:id="rId49"/>
    <p:sldId id="286" r:id="rId50"/>
    <p:sldId id="285" r:id="rId51"/>
    <p:sldId id="287" r:id="rId52"/>
    <p:sldId id="293" r:id="rId53"/>
    <p:sldId id="288" r:id="rId54"/>
    <p:sldId id="314" r:id="rId55"/>
    <p:sldId id="289" r:id="rId56"/>
    <p:sldId id="315" r:id="rId57"/>
    <p:sldId id="316" r:id="rId58"/>
    <p:sldId id="268" r:id="rId59"/>
    <p:sldId id="302" r:id="rId60"/>
    <p:sldId id="303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3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92" y="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EB5F90-E94A-584B-834C-9054D0E5340E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9F69A1-E11A-B94D-BEE0-7D1B74431B98}">
      <dgm:prSet phldrT="[Text]"/>
      <dgm:spPr/>
      <dgm:t>
        <a:bodyPr/>
        <a:lstStyle/>
        <a:p>
          <a:r>
            <a:rPr lang="en-US" dirty="0"/>
            <a:t>Write code</a:t>
          </a:r>
        </a:p>
      </dgm:t>
    </dgm:pt>
    <dgm:pt modelId="{09EC9584-B40B-4D42-88B8-B5D2BFBA3984}" type="parTrans" cxnId="{0CA236BF-7946-554A-A622-1DA8F54DC91F}">
      <dgm:prSet/>
      <dgm:spPr/>
      <dgm:t>
        <a:bodyPr/>
        <a:lstStyle/>
        <a:p>
          <a:endParaRPr lang="en-US"/>
        </a:p>
      </dgm:t>
    </dgm:pt>
    <dgm:pt modelId="{7BF734B0-A1BB-B345-A227-143093D4855D}" type="sibTrans" cxnId="{0CA236BF-7946-554A-A622-1DA8F54DC91F}">
      <dgm:prSet/>
      <dgm:spPr/>
      <dgm:t>
        <a:bodyPr/>
        <a:lstStyle/>
        <a:p>
          <a:endParaRPr lang="en-US"/>
        </a:p>
      </dgm:t>
    </dgm:pt>
    <dgm:pt modelId="{20CD842F-90D0-5643-ABC6-9C13C928F2F8}">
      <dgm:prSet phldrT="[Text]"/>
      <dgm:spPr/>
      <dgm:t>
        <a:bodyPr/>
        <a:lstStyle/>
        <a:p>
          <a:r>
            <a:rPr lang="en-US" dirty="0"/>
            <a:t>Compile</a:t>
          </a:r>
        </a:p>
      </dgm:t>
    </dgm:pt>
    <dgm:pt modelId="{A19E8C83-A882-1048-B4E0-BD6E49B7DC30}" type="parTrans" cxnId="{09430780-1F1C-9E46-AF6E-6774074F84C2}">
      <dgm:prSet/>
      <dgm:spPr/>
      <dgm:t>
        <a:bodyPr/>
        <a:lstStyle/>
        <a:p>
          <a:endParaRPr lang="en-US"/>
        </a:p>
      </dgm:t>
    </dgm:pt>
    <dgm:pt modelId="{D165BAE0-CC40-D24A-8CB0-1C7DC7E20683}" type="sibTrans" cxnId="{09430780-1F1C-9E46-AF6E-6774074F84C2}">
      <dgm:prSet/>
      <dgm:spPr/>
      <dgm:t>
        <a:bodyPr/>
        <a:lstStyle/>
        <a:p>
          <a:endParaRPr lang="en-US"/>
        </a:p>
      </dgm:t>
    </dgm:pt>
    <dgm:pt modelId="{44D51FF6-2669-5947-A939-3F040FACE4CC}">
      <dgm:prSet phldrT="[Text]"/>
      <dgm:spPr/>
      <dgm:t>
        <a:bodyPr/>
        <a:lstStyle/>
        <a:p>
          <a:r>
            <a:rPr lang="en-US" dirty="0"/>
            <a:t>Run</a:t>
          </a:r>
        </a:p>
      </dgm:t>
    </dgm:pt>
    <dgm:pt modelId="{7F9F0F68-8C05-2245-B362-DADF7E20A864}" type="parTrans" cxnId="{9C0ED178-76D1-F24D-AA30-77536AAF93FE}">
      <dgm:prSet/>
      <dgm:spPr/>
      <dgm:t>
        <a:bodyPr/>
        <a:lstStyle/>
        <a:p>
          <a:endParaRPr lang="en-US"/>
        </a:p>
      </dgm:t>
    </dgm:pt>
    <dgm:pt modelId="{10425272-3063-5A4B-B3AE-83BCC2BFA2A7}" type="sibTrans" cxnId="{9C0ED178-76D1-F24D-AA30-77536AAF93FE}">
      <dgm:prSet/>
      <dgm:spPr/>
      <dgm:t>
        <a:bodyPr/>
        <a:lstStyle/>
        <a:p>
          <a:endParaRPr lang="en-US"/>
        </a:p>
      </dgm:t>
    </dgm:pt>
    <dgm:pt modelId="{8DBDC75E-E20B-8948-9AC1-77861D1B4C3D}">
      <dgm:prSet phldrT="[Text]"/>
      <dgm:spPr/>
      <dgm:t>
        <a:bodyPr/>
        <a:lstStyle/>
        <a:p>
          <a:r>
            <a:rPr lang="en-US" dirty="0"/>
            <a:t>Debug</a:t>
          </a:r>
        </a:p>
      </dgm:t>
    </dgm:pt>
    <dgm:pt modelId="{F050D344-A738-DF43-A1FD-261DF74798E7}" type="parTrans" cxnId="{6BEBD92C-04FA-C447-B67E-416CDB806F2A}">
      <dgm:prSet/>
      <dgm:spPr/>
      <dgm:t>
        <a:bodyPr/>
        <a:lstStyle/>
        <a:p>
          <a:endParaRPr lang="en-US"/>
        </a:p>
      </dgm:t>
    </dgm:pt>
    <dgm:pt modelId="{E75A4515-F0F1-1A40-A830-9F6706A48417}" type="sibTrans" cxnId="{6BEBD92C-04FA-C447-B67E-416CDB806F2A}">
      <dgm:prSet/>
      <dgm:spPr/>
      <dgm:t>
        <a:bodyPr/>
        <a:lstStyle/>
        <a:p>
          <a:endParaRPr lang="en-US"/>
        </a:p>
      </dgm:t>
    </dgm:pt>
    <dgm:pt modelId="{19CFD1A8-975C-5640-949A-B3E581EB768D}" type="pres">
      <dgm:prSet presAssocID="{74EB5F90-E94A-584B-834C-9054D0E5340E}" presName="cycle" presStyleCnt="0">
        <dgm:presLayoutVars>
          <dgm:dir/>
          <dgm:resizeHandles val="exact"/>
        </dgm:presLayoutVars>
      </dgm:prSet>
      <dgm:spPr/>
    </dgm:pt>
    <dgm:pt modelId="{66A63422-F90B-6849-919A-A29C3417E3F3}" type="pres">
      <dgm:prSet presAssocID="{199F69A1-E11A-B94D-BEE0-7D1B74431B98}" presName="node" presStyleLbl="node1" presStyleIdx="0" presStyleCnt="4">
        <dgm:presLayoutVars>
          <dgm:bulletEnabled val="1"/>
        </dgm:presLayoutVars>
      </dgm:prSet>
      <dgm:spPr/>
    </dgm:pt>
    <dgm:pt modelId="{E4A12E89-0ABA-DC41-8FE5-1E868FD8A17F}" type="pres">
      <dgm:prSet presAssocID="{7BF734B0-A1BB-B345-A227-143093D4855D}" presName="sibTrans" presStyleLbl="sibTrans2D1" presStyleIdx="0" presStyleCnt="4"/>
      <dgm:spPr/>
    </dgm:pt>
    <dgm:pt modelId="{4BA036AB-1B14-B840-80BF-83B48F002F0E}" type="pres">
      <dgm:prSet presAssocID="{7BF734B0-A1BB-B345-A227-143093D4855D}" presName="connectorText" presStyleLbl="sibTrans2D1" presStyleIdx="0" presStyleCnt="4"/>
      <dgm:spPr/>
    </dgm:pt>
    <dgm:pt modelId="{29FE421F-068D-CC45-8B05-2F251634FBCA}" type="pres">
      <dgm:prSet presAssocID="{20CD842F-90D0-5643-ABC6-9C13C928F2F8}" presName="node" presStyleLbl="node1" presStyleIdx="1" presStyleCnt="4">
        <dgm:presLayoutVars>
          <dgm:bulletEnabled val="1"/>
        </dgm:presLayoutVars>
      </dgm:prSet>
      <dgm:spPr/>
    </dgm:pt>
    <dgm:pt modelId="{5AE4A349-BE93-2243-B9F6-712EB23771E0}" type="pres">
      <dgm:prSet presAssocID="{D165BAE0-CC40-D24A-8CB0-1C7DC7E20683}" presName="sibTrans" presStyleLbl="sibTrans2D1" presStyleIdx="1" presStyleCnt="4"/>
      <dgm:spPr/>
    </dgm:pt>
    <dgm:pt modelId="{A2B536B1-3491-164E-A576-BFA3470FDC3B}" type="pres">
      <dgm:prSet presAssocID="{D165BAE0-CC40-D24A-8CB0-1C7DC7E20683}" presName="connectorText" presStyleLbl="sibTrans2D1" presStyleIdx="1" presStyleCnt="4"/>
      <dgm:spPr/>
    </dgm:pt>
    <dgm:pt modelId="{48E2DEFA-64F7-9B43-BF61-3692B97C440F}" type="pres">
      <dgm:prSet presAssocID="{44D51FF6-2669-5947-A939-3F040FACE4CC}" presName="node" presStyleLbl="node1" presStyleIdx="2" presStyleCnt="4">
        <dgm:presLayoutVars>
          <dgm:bulletEnabled val="1"/>
        </dgm:presLayoutVars>
      </dgm:prSet>
      <dgm:spPr/>
    </dgm:pt>
    <dgm:pt modelId="{FB9F1E0B-DD6E-B04E-9B23-58223035095D}" type="pres">
      <dgm:prSet presAssocID="{10425272-3063-5A4B-B3AE-83BCC2BFA2A7}" presName="sibTrans" presStyleLbl="sibTrans2D1" presStyleIdx="2" presStyleCnt="4"/>
      <dgm:spPr/>
    </dgm:pt>
    <dgm:pt modelId="{B02CC8F3-0C6F-AA41-ACE6-40C674970077}" type="pres">
      <dgm:prSet presAssocID="{10425272-3063-5A4B-B3AE-83BCC2BFA2A7}" presName="connectorText" presStyleLbl="sibTrans2D1" presStyleIdx="2" presStyleCnt="4"/>
      <dgm:spPr/>
    </dgm:pt>
    <dgm:pt modelId="{819E886E-E166-274B-B6C4-C462FC158C5B}" type="pres">
      <dgm:prSet presAssocID="{8DBDC75E-E20B-8948-9AC1-77861D1B4C3D}" presName="node" presStyleLbl="node1" presStyleIdx="3" presStyleCnt="4">
        <dgm:presLayoutVars>
          <dgm:bulletEnabled val="1"/>
        </dgm:presLayoutVars>
      </dgm:prSet>
      <dgm:spPr/>
    </dgm:pt>
    <dgm:pt modelId="{4D41160C-6701-FE44-8B7F-E3007486A1A1}" type="pres">
      <dgm:prSet presAssocID="{E75A4515-F0F1-1A40-A830-9F6706A48417}" presName="sibTrans" presStyleLbl="sibTrans2D1" presStyleIdx="3" presStyleCnt="4"/>
      <dgm:spPr/>
    </dgm:pt>
    <dgm:pt modelId="{17764DCA-E2D8-9E45-989D-770962C28EE2}" type="pres">
      <dgm:prSet presAssocID="{E75A4515-F0F1-1A40-A830-9F6706A48417}" presName="connectorText" presStyleLbl="sibTrans2D1" presStyleIdx="3" presStyleCnt="4"/>
      <dgm:spPr/>
    </dgm:pt>
  </dgm:ptLst>
  <dgm:cxnLst>
    <dgm:cxn modelId="{31F08716-75AB-4449-926D-25C496865352}" type="presOf" srcId="{199F69A1-E11A-B94D-BEE0-7D1B74431B98}" destId="{66A63422-F90B-6849-919A-A29C3417E3F3}" srcOrd="0" destOrd="0" presId="urn:microsoft.com/office/officeart/2005/8/layout/cycle2"/>
    <dgm:cxn modelId="{7FA5202C-D8BD-554E-9A5B-EF5450BAD819}" type="presOf" srcId="{8DBDC75E-E20B-8948-9AC1-77861D1B4C3D}" destId="{819E886E-E166-274B-B6C4-C462FC158C5B}" srcOrd="0" destOrd="0" presId="urn:microsoft.com/office/officeart/2005/8/layout/cycle2"/>
    <dgm:cxn modelId="{6BEBD92C-04FA-C447-B67E-416CDB806F2A}" srcId="{74EB5F90-E94A-584B-834C-9054D0E5340E}" destId="{8DBDC75E-E20B-8948-9AC1-77861D1B4C3D}" srcOrd="3" destOrd="0" parTransId="{F050D344-A738-DF43-A1FD-261DF74798E7}" sibTransId="{E75A4515-F0F1-1A40-A830-9F6706A48417}"/>
    <dgm:cxn modelId="{542E1F38-A7D9-4044-AE06-AFFD263A1D44}" type="presOf" srcId="{7BF734B0-A1BB-B345-A227-143093D4855D}" destId="{4BA036AB-1B14-B840-80BF-83B48F002F0E}" srcOrd="1" destOrd="0" presId="urn:microsoft.com/office/officeart/2005/8/layout/cycle2"/>
    <dgm:cxn modelId="{8651CB46-DB34-ED4A-AFB1-8AEC85C3FC5E}" type="presOf" srcId="{D165BAE0-CC40-D24A-8CB0-1C7DC7E20683}" destId="{5AE4A349-BE93-2243-B9F6-712EB23771E0}" srcOrd="0" destOrd="0" presId="urn:microsoft.com/office/officeart/2005/8/layout/cycle2"/>
    <dgm:cxn modelId="{7B21D05A-F23B-F94D-85BC-3AC33EC78042}" type="presOf" srcId="{10425272-3063-5A4B-B3AE-83BCC2BFA2A7}" destId="{FB9F1E0B-DD6E-B04E-9B23-58223035095D}" srcOrd="0" destOrd="0" presId="urn:microsoft.com/office/officeart/2005/8/layout/cycle2"/>
    <dgm:cxn modelId="{B6F1B977-DF04-F64D-A692-74B7783662F1}" type="presOf" srcId="{10425272-3063-5A4B-B3AE-83BCC2BFA2A7}" destId="{B02CC8F3-0C6F-AA41-ACE6-40C674970077}" srcOrd="1" destOrd="0" presId="urn:microsoft.com/office/officeart/2005/8/layout/cycle2"/>
    <dgm:cxn modelId="{9C0ED178-76D1-F24D-AA30-77536AAF93FE}" srcId="{74EB5F90-E94A-584B-834C-9054D0E5340E}" destId="{44D51FF6-2669-5947-A939-3F040FACE4CC}" srcOrd="2" destOrd="0" parTransId="{7F9F0F68-8C05-2245-B362-DADF7E20A864}" sibTransId="{10425272-3063-5A4B-B3AE-83BCC2BFA2A7}"/>
    <dgm:cxn modelId="{D29AD67A-8CE5-444C-A6E1-A40DBAB95A7A}" type="presOf" srcId="{20CD842F-90D0-5643-ABC6-9C13C928F2F8}" destId="{29FE421F-068D-CC45-8B05-2F251634FBCA}" srcOrd="0" destOrd="0" presId="urn:microsoft.com/office/officeart/2005/8/layout/cycle2"/>
    <dgm:cxn modelId="{01DE487D-83D3-FE45-8392-FEDB60DF0E8B}" type="presOf" srcId="{E75A4515-F0F1-1A40-A830-9F6706A48417}" destId="{4D41160C-6701-FE44-8B7F-E3007486A1A1}" srcOrd="0" destOrd="0" presId="urn:microsoft.com/office/officeart/2005/8/layout/cycle2"/>
    <dgm:cxn modelId="{09430780-1F1C-9E46-AF6E-6774074F84C2}" srcId="{74EB5F90-E94A-584B-834C-9054D0E5340E}" destId="{20CD842F-90D0-5643-ABC6-9C13C928F2F8}" srcOrd="1" destOrd="0" parTransId="{A19E8C83-A882-1048-B4E0-BD6E49B7DC30}" sibTransId="{D165BAE0-CC40-D24A-8CB0-1C7DC7E20683}"/>
    <dgm:cxn modelId="{EEC647AC-F58F-B942-8C30-8A817825D3F4}" type="presOf" srcId="{7BF734B0-A1BB-B345-A227-143093D4855D}" destId="{E4A12E89-0ABA-DC41-8FE5-1E868FD8A17F}" srcOrd="0" destOrd="0" presId="urn:microsoft.com/office/officeart/2005/8/layout/cycle2"/>
    <dgm:cxn modelId="{3533C3BC-B335-2948-8425-6B199132ECDE}" type="presOf" srcId="{D165BAE0-CC40-D24A-8CB0-1C7DC7E20683}" destId="{A2B536B1-3491-164E-A576-BFA3470FDC3B}" srcOrd="1" destOrd="0" presId="urn:microsoft.com/office/officeart/2005/8/layout/cycle2"/>
    <dgm:cxn modelId="{0CA236BF-7946-554A-A622-1DA8F54DC91F}" srcId="{74EB5F90-E94A-584B-834C-9054D0E5340E}" destId="{199F69A1-E11A-B94D-BEE0-7D1B74431B98}" srcOrd="0" destOrd="0" parTransId="{09EC9584-B40B-4D42-88B8-B5D2BFBA3984}" sibTransId="{7BF734B0-A1BB-B345-A227-143093D4855D}"/>
    <dgm:cxn modelId="{B0E266C1-2B02-7542-AA81-C184FFCCE788}" type="presOf" srcId="{44D51FF6-2669-5947-A939-3F040FACE4CC}" destId="{48E2DEFA-64F7-9B43-BF61-3692B97C440F}" srcOrd="0" destOrd="0" presId="urn:microsoft.com/office/officeart/2005/8/layout/cycle2"/>
    <dgm:cxn modelId="{FAB491F3-42B2-CA43-BFF7-6F6F798ADB90}" type="presOf" srcId="{E75A4515-F0F1-1A40-A830-9F6706A48417}" destId="{17764DCA-E2D8-9E45-989D-770962C28EE2}" srcOrd="1" destOrd="0" presId="urn:microsoft.com/office/officeart/2005/8/layout/cycle2"/>
    <dgm:cxn modelId="{AA039DF9-E08B-5D4E-9BAD-7A605FF07110}" type="presOf" srcId="{74EB5F90-E94A-584B-834C-9054D0E5340E}" destId="{19CFD1A8-975C-5640-949A-B3E581EB768D}" srcOrd="0" destOrd="0" presId="urn:microsoft.com/office/officeart/2005/8/layout/cycle2"/>
    <dgm:cxn modelId="{B0327645-2BFD-C546-B29A-69E603193ED6}" type="presParOf" srcId="{19CFD1A8-975C-5640-949A-B3E581EB768D}" destId="{66A63422-F90B-6849-919A-A29C3417E3F3}" srcOrd="0" destOrd="0" presId="urn:microsoft.com/office/officeart/2005/8/layout/cycle2"/>
    <dgm:cxn modelId="{85FAF86D-94CC-764C-811F-C49694DC8561}" type="presParOf" srcId="{19CFD1A8-975C-5640-949A-B3E581EB768D}" destId="{E4A12E89-0ABA-DC41-8FE5-1E868FD8A17F}" srcOrd="1" destOrd="0" presId="urn:microsoft.com/office/officeart/2005/8/layout/cycle2"/>
    <dgm:cxn modelId="{F15B468D-1789-5B4F-B356-FB2D9FF4571E}" type="presParOf" srcId="{E4A12E89-0ABA-DC41-8FE5-1E868FD8A17F}" destId="{4BA036AB-1B14-B840-80BF-83B48F002F0E}" srcOrd="0" destOrd="0" presId="urn:microsoft.com/office/officeart/2005/8/layout/cycle2"/>
    <dgm:cxn modelId="{1C8BD1F6-FECA-4D43-84A1-170C7E1A0CCC}" type="presParOf" srcId="{19CFD1A8-975C-5640-949A-B3E581EB768D}" destId="{29FE421F-068D-CC45-8B05-2F251634FBCA}" srcOrd="2" destOrd="0" presId="urn:microsoft.com/office/officeart/2005/8/layout/cycle2"/>
    <dgm:cxn modelId="{F1851422-2EC7-9946-BE62-88A9C715944B}" type="presParOf" srcId="{19CFD1A8-975C-5640-949A-B3E581EB768D}" destId="{5AE4A349-BE93-2243-B9F6-712EB23771E0}" srcOrd="3" destOrd="0" presId="urn:microsoft.com/office/officeart/2005/8/layout/cycle2"/>
    <dgm:cxn modelId="{9151AF1C-072A-1D49-911C-AD859CEDEFB6}" type="presParOf" srcId="{5AE4A349-BE93-2243-B9F6-712EB23771E0}" destId="{A2B536B1-3491-164E-A576-BFA3470FDC3B}" srcOrd="0" destOrd="0" presId="urn:microsoft.com/office/officeart/2005/8/layout/cycle2"/>
    <dgm:cxn modelId="{614A14AC-5B8B-DB43-9B85-A60EACF2CFF3}" type="presParOf" srcId="{19CFD1A8-975C-5640-949A-B3E581EB768D}" destId="{48E2DEFA-64F7-9B43-BF61-3692B97C440F}" srcOrd="4" destOrd="0" presId="urn:microsoft.com/office/officeart/2005/8/layout/cycle2"/>
    <dgm:cxn modelId="{E91F0F39-076F-BD4F-A88A-E0B4F87D8BBB}" type="presParOf" srcId="{19CFD1A8-975C-5640-949A-B3E581EB768D}" destId="{FB9F1E0B-DD6E-B04E-9B23-58223035095D}" srcOrd="5" destOrd="0" presId="urn:microsoft.com/office/officeart/2005/8/layout/cycle2"/>
    <dgm:cxn modelId="{46B649A1-7574-EA45-94FB-602EDD458117}" type="presParOf" srcId="{FB9F1E0B-DD6E-B04E-9B23-58223035095D}" destId="{B02CC8F3-0C6F-AA41-ACE6-40C674970077}" srcOrd="0" destOrd="0" presId="urn:microsoft.com/office/officeart/2005/8/layout/cycle2"/>
    <dgm:cxn modelId="{728712A3-3F01-6C4C-B59C-B6416546318F}" type="presParOf" srcId="{19CFD1A8-975C-5640-949A-B3E581EB768D}" destId="{819E886E-E166-274B-B6C4-C462FC158C5B}" srcOrd="6" destOrd="0" presId="urn:microsoft.com/office/officeart/2005/8/layout/cycle2"/>
    <dgm:cxn modelId="{380F25A0-62C3-564E-89F8-5FE6429B3C2E}" type="presParOf" srcId="{19CFD1A8-975C-5640-949A-B3E581EB768D}" destId="{4D41160C-6701-FE44-8B7F-E3007486A1A1}" srcOrd="7" destOrd="0" presId="urn:microsoft.com/office/officeart/2005/8/layout/cycle2"/>
    <dgm:cxn modelId="{C0FDD08E-07A2-9D4C-8222-F3A49EB0D599}" type="presParOf" srcId="{4D41160C-6701-FE44-8B7F-E3007486A1A1}" destId="{17764DCA-E2D8-9E45-989D-770962C28EE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CFF71E-1560-EB4A-9072-D4DA8AE3DA5E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A5526CCA-807D-AB48-83FD-89A157F4401D}">
      <dgm:prSet phldrT="[Text]"/>
      <dgm:spPr/>
      <dgm:t>
        <a:bodyPr/>
        <a:lstStyle/>
        <a:p>
          <a:r>
            <a:rPr lang="en-US" dirty="0"/>
            <a:t>Input</a:t>
          </a:r>
        </a:p>
      </dgm:t>
    </dgm:pt>
    <dgm:pt modelId="{63FCCD62-D425-3247-B308-CD4C21653030}" type="parTrans" cxnId="{BFD01F20-2B94-B544-997D-F4BAA76803CF}">
      <dgm:prSet/>
      <dgm:spPr/>
      <dgm:t>
        <a:bodyPr/>
        <a:lstStyle/>
        <a:p>
          <a:endParaRPr lang="en-US"/>
        </a:p>
      </dgm:t>
    </dgm:pt>
    <dgm:pt modelId="{6E77E6AA-166E-8D4A-93DF-8E79FEF17640}" type="sibTrans" cxnId="{BFD01F20-2B94-B544-997D-F4BAA76803CF}">
      <dgm:prSet/>
      <dgm:spPr/>
      <dgm:t>
        <a:bodyPr/>
        <a:lstStyle/>
        <a:p>
          <a:endParaRPr lang="en-US"/>
        </a:p>
      </dgm:t>
    </dgm:pt>
    <dgm:pt modelId="{6024D5A5-0C87-0F43-A0C7-79F389460057}">
      <dgm:prSet phldrT="[Text]"/>
      <dgm:spPr/>
      <dgm:t>
        <a:bodyPr/>
        <a:lstStyle/>
        <a:p>
          <a:r>
            <a:rPr lang="en-US" dirty="0"/>
            <a:t>Code</a:t>
          </a:r>
        </a:p>
      </dgm:t>
    </dgm:pt>
    <dgm:pt modelId="{34CA829F-2BEE-F648-8B5F-6772A4ABC85C}" type="parTrans" cxnId="{D7055CED-7188-6D4D-88C9-C7E277248AE8}">
      <dgm:prSet/>
      <dgm:spPr/>
      <dgm:t>
        <a:bodyPr/>
        <a:lstStyle/>
        <a:p>
          <a:endParaRPr lang="en-US"/>
        </a:p>
      </dgm:t>
    </dgm:pt>
    <dgm:pt modelId="{DE7DA989-29B7-1445-B318-C754FD93F208}" type="sibTrans" cxnId="{D7055CED-7188-6D4D-88C9-C7E277248AE8}">
      <dgm:prSet/>
      <dgm:spPr/>
      <dgm:t>
        <a:bodyPr/>
        <a:lstStyle/>
        <a:p>
          <a:endParaRPr lang="en-US"/>
        </a:p>
      </dgm:t>
    </dgm:pt>
    <dgm:pt modelId="{8C76FC29-D30F-4443-AF85-C2FF12E0A29A}">
      <dgm:prSet phldrT="[Text]"/>
      <dgm:spPr/>
      <dgm:t>
        <a:bodyPr/>
        <a:lstStyle/>
        <a:p>
          <a:r>
            <a:rPr lang="en-US" dirty="0"/>
            <a:t>Output</a:t>
          </a:r>
        </a:p>
      </dgm:t>
    </dgm:pt>
    <dgm:pt modelId="{A8E5E9B8-2761-B442-8C11-FD99B3471D91}" type="parTrans" cxnId="{29363144-274B-B64A-BA77-16DE8C36F377}">
      <dgm:prSet/>
      <dgm:spPr/>
      <dgm:t>
        <a:bodyPr/>
        <a:lstStyle/>
        <a:p>
          <a:endParaRPr lang="en-US"/>
        </a:p>
      </dgm:t>
    </dgm:pt>
    <dgm:pt modelId="{AE31C6BF-0692-5443-8517-7599D6DB48F4}" type="sibTrans" cxnId="{29363144-274B-B64A-BA77-16DE8C36F377}">
      <dgm:prSet/>
      <dgm:spPr/>
      <dgm:t>
        <a:bodyPr/>
        <a:lstStyle/>
        <a:p>
          <a:endParaRPr lang="en-US"/>
        </a:p>
      </dgm:t>
    </dgm:pt>
    <dgm:pt modelId="{76606C7C-A84E-7B4B-9392-E356AB837C52}" type="pres">
      <dgm:prSet presAssocID="{A3CFF71E-1560-EB4A-9072-D4DA8AE3DA5E}" presName="Name0" presStyleCnt="0">
        <dgm:presLayoutVars>
          <dgm:dir/>
          <dgm:resizeHandles val="exact"/>
        </dgm:presLayoutVars>
      </dgm:prSet>
      <dgm:spPr/>
    </dgm:pt>
    <dgm:pt modelId="{B5B3104C-A45C-354B-BD07-D07B465EA50A}" type="pres">
      <dgm:prSet presAssocID="{A5526CCA-807D-AB48-83FD-89A157F4401D}" presName="node" presStyleLbl="node1" presStyleIdx="0" presStyleCnt="3">
        <dgm:presLayoutVars>
          <dgm:bulletEnabled val="1"/>
        </dgm:presLayoutVars>
      </dgm:prSet>
      <dgm:spPr/>
    </dgm:pt>
    <dgm:pt modelId="{D2873F7D-83B3-474E-BDCB-C4D44A26485F}" type="pres">
      <dgm:prSet presAssocID="{6E77E6AA-166E-8D4A-93DF-8E79FEF17640}" presName="sibTrans" presStyleLbl="sibTrans2D1" presStyleIdx="0" presStyleCnt="2"/>
      <dgm:spPr/>
    </dgm:pt>
    <dgm:pt modelId="{4893EBDD-F65A-2A44-A5CE-33377FB85809}" type="pres">
      <dgm:prSet presAssocID="{6E77E6AA-166E-8D4A-93DF-8E79FEF17640}" presName="connectorText" presStyleLbl="sibTrans2D1" presStyleIdx="0" presStyleCnt="2"/>
      <dgm:spPr/>
    </dgm:pt>
    <dgm:pt modelId="{ABAA7424-4802-DE4E-AA23-015B5C27E5F8}" type="pres">
      <dgm:prSet presAssocID="{6024D5A5-0C87-0F43-A0C7-79F389460057}" presName="node" presStyleLbl="node1" presStyleIdx="1" presStyleCnt="3">
        <dgm:presLayoutVars>
          <dgm:bulletEnabled val="1"/>
        </dgm:presLayoutVars>
      </dgm:prSet>
      <dgm:spPr/>
    </dgm:pt>
    <dgm:pt modelId="{369CFC8F-6432-0B48-97AC-88A03522BEEE}" type="pres">
      <dgm:prSet presAssocID="{DE7DA989-29B7-1445-B318-C754FD93F208}" presName="sibTrans" presStyleLbl="sibTrans2D1" presStyleIdx="1" presStyleCnt="2"/>
      <dgm:spPr/>
    </dgm:pt>
    <dgm:pt modelId="{EA4D494C-EA3F-C342-9CF7-85E11E39DE77}" type="pres">
      <dgm:prSet presAssocID="{DE7DA989-29B7-1445-B318-C754FD93F208}" presName="connectorText" presStyleLbl="sibTrans2D1" presStyleIdx="1" presStyleCnt="2"/>
      <dgm:spPr/>
    </dgm:pt>
    <dgm:pt modelId="{175E6488-7713-9243-8863-DA60E20FC4A1}" type="pres">
      <dgm:prSet presAssocID="{8C76FC29-D30F-4443-AF85-C2FF12E0A29A}" presName="node" presStyleLbl="node1" presStyleIdx="2" presStyleCnt="3">
        <dgm:presLayoutVars>
          <dgm:bulletEnabled val="1"/>
        </dgm:presLayoutVars>
      </dgm:prSet>
      <dgm:spPr/>
    </dgm:pt>
  </dgm:ptLst>
  <dgm:cxnLst>
    <dgm:cxn modelId="{A101441B-A42A-9848-B143-70712E24361D}" type="presOf" srcId="{8C76FC29-D30F-4443-AF85-C2FF12E0A29A}" destId="{175E6488-7713-9243-8863-DA60E20FC4A1}" srcOrd="0" destOrd="0" presId="urn:microsoft.com/office/officeart/2005/8/layout/process1"/>
    <dgm:cxn modelId="{BFD01F20-2B94-B544-997D-F4BAA76803CF}" srcId="{A3CFF71E-1560-EB4A-9072-D4DA8AE3DA5E}" destId="{A5526CCA-807D-AB48-83FD-89A157F4401D}" srcOrd="0" destOrd="0" parTransId="{63FCCD62-D425-3247-B308-CD4C21653030}" sibTransId="{6E77E6AA-166E-8D4A-93DF-8E79FEF17640}"/>
    <dgm:cxn modelId="{29363144-274B-B64A-BA77-16DE8C36F377}" srcId="{A3CFF71E-1560-EB4A-9072-D4DA8AE3DA5E}" destId="{8C76FC29-D30F-4443-AF85-C2FF12E0A29A}" srcOrd="2" destOrd="0" parTransId="{A8E5E9B8-2761-B442-8C11-FD99B3471D91}" sibTransId="{AE31C6BF-0692-5443-8517-7599D6DB48F4}"/>
    <dgm:cxn modelId="{F6C01168-A3FB-E44F-802B-A745BDFF001F}" type="presOf" srcId="{DE7DA989-29B7-1445-B318-C754FD93F208}" destId="{EA4D494C-EA3F-C342-9CF7-85E11E39DE77}" srcOrd="1" destOrd="0" presId="urn:microsoft.com/office/officeart/2005/8/layout/process1"/>
    <dgm:cxn modelId="{FE56B269-6714-6D41-B219-F5502C5749B8}" type="presOf" srcId="{6E77E6AA-166E-8D4A-93DF-8E79FEF17640}" destId="{4893EBDD-F65A-2A44-A5CE-33377FB85809}" srcOrd="1" destOrd="0" presId="urn:microsoft.com/office/officeart/2005/8/layout/process1"/>
    <dgm:cxn modelId="{D2597493-D076-4748-94C5-38035DEEBCF7}" type="presOf" srcId="{DE7DA989-29B7-1445-B318-C754FD93F208}" destId="{369CFC8F-6432-0B48-97AC-88A03522BEEE}" srcOrd="0" destOrd="0" presId="urn:microsoft.com/office/officeart/2005/8/layout/process1"/>
    <dgm:cxn modelId="{12BB2C9F-D344-B84E-819A-A9900042D790}" type="presOf" srcId="{A3CFF71E-1560-EB4A-9072-D4DA8AE3DA5E}" destId="{76606C7C-A84E-7B4B-9392-E356AB837C52}" srcOrd="0" destOrd="0" presId="urn:microsoft.com/office/officeart/2005/8/layout/process1"/>
    <dgm:cxn modelId="{0DFBAEB5-09A0-E942-81EA-D69203D6FB2A}" type="presOf" srcId="{6024D5A5-0C87-0F43-A0C7-79F389460057}" destId="{ABAA7424-4802-DE4E-AA23-015B5C27E5F8}" srcOrd="0" destOrd="0" presId="urn:microsoft.com/office/officeart/2005/8/layout/process1"/>
    <dgm:cxn modelId="{771B2BEB-F53F-854F-B97E-A50DBB9C624F}" type="presOf" srcId="{A5526CCA-807D-AB48-83FD-89A157F4401D}" destId="{B5B3104C-A45C-354B-BD07-D07B465EA50A}" srcOrd="0" destOrd="0" presId="urn:microsoft.com/office/officeart/2005/8/layout/process1"/>
    <dgm:cxn modelId="{C921EAEB-D2D6-D044-A545-6BBEE5FCDB94}" type="presOf" srcId="{6E77E6AA-166E-8D4A-93DF-8E79FEF17640}" destId="{D2873F7D-83B3-474E-BDCB-C4D44A26485F}" srcOrd="0" destOrd="0" presId="urn:microsoft.com/office/officeart/2005/8/layout/process1"/>
    <dgm:cxn modelId="{D7055CED-7188-6D4D-88C9-C7E277248AE8}" srcId="{A3CFF71E-1560-EB4A-9072-D4DA8AE3DA5E}" destId="{6024D5A5-0C87-0F43-A0C7-79F389460057}" srcOrd="1" destOrd="0" parTransId="{34CA829F-2BEE-F648-8B5F-6772A4ABC85C}" sibTransId="{DE7DA989-29B7-1445-B318-C754FD93F208}"/>
    <dgm:cxn modelId="{CEB81AD1-BE3E-6348-ABD7-25EC31D64D9A}" type="presParOf" srcId="{76606C7C-A84E-7B4B-9392-E356AB837C52}" destId="{B5B3104C-A45C-354B-BD07-D07B465EA50A}" srcOrd="0" destOrd="0" presId="urn:microsoft.com/office/officeart/2005/8/layout/process1"/>
    <dgm:cxn modelId="{76CD1672-DDE8-5C4B-B052-F3E993E85E7A}" type="presParOf" srcId="{76606C7C-A84E-7B4B-9392-E356AB837C52}" destId="{D2873F7D-83B3-474E-BDCB-C4D44A26485F}" srcOrd="1" destOrd="0" presId="urn:microsoft.com/office/officeart/2005/8/layout/process1"/>
    <dgm:cxn modelId="{3AFFD2DB-1D9F-1745-9F86-F9B09C7ACA20}" type="presParOf" srcId="{D2873F7D-83B3-474E-BDCB-C4D44A26485F}" destId="{4893EBDD-F65A-2A44-A5CE-33377FB85809}" srcOrd="0" destOrd="0" presId="urn:microsoft.com/office/officeart/2005/8/layout/process1"/>
    <dgm:cxn modelId="{BC7C36B1-93B1-E645-9AA3-19F99364BA49}" type="presParOf" srcId="{76606C7C-A84E-7B4B-9392-E356AB837C52}" destId="{ABAA7424-4802-DE4E-AA23-015B5C27E5F8}" srcOrd="2" destOrd="0" presId="urn:microsoft.com/office/officeart/2005/8/layout/process1"/>
    <dgm:cxn modelId="{3912B142-CACF-A749-8355-F2348A455822}" type="presParOf" srcId="{76606C7C-A84E-7B4B-9392-E356AB837C52}" destId="{369CFC8F-6432-0B48-97AC-88A03522BEEE}" srcOrd="3" destOrd="0" presId="urn:microsoft.com/office/officeart/2005/8/layout/process1"/>
    <dgm:cxn modelId="{AD238F06-BAF5-8A42-A4BF-E8634D7B78DD}" type="presParOf" srcId="{369CFC8F-6432-0B48-97AC-88A03522BEEE}" destId="{EA4D494C-EA3F-C342-9CF7-85E11E39DE77}" srcOrd="0" destOrd="0" presId="urn:microsoft.com/office/officeart/2005/8/layout/process1"/>
    <dgm:cxn modelId="{3A5F8119-6592-C640-832B-81B08102795F}" type="presParOf" srcId="{76606C7C-A84E-7B4B-9392-E356AB837C52}" destId="{175E6488-7713-9243-8863-DA60E20FC4A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A63422-F90B-6849-919A-A29C3417E3F3}">
      <dsp:nvSpPr>
        <dsp:cNvPr id="0" name=""/>
        <dsp:cNvSpPr/>
      </dsp:nvSpPr>
      <dsp:spPr>
        <a:xfrm>
          <a:off x="3196828" y="1442"/>
          <a:ext cx="1734343" cy="1734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Write code</a:t>
          </a:r>
        </a:p>
      </dsp:txBody>
      <dsp:txXfrm>
        <a:off x="3450817" y="255431"/>
        <a:ext cx="1226365" cy="1226365"/>
      </dsp:txXfrm>
    </dsp:sp>
    <dsp:sp modelId="{E4A12E89-0ABA-DC41-8FE5-1E868FD8A17F}">
      <dsp:nvSpPr>
        <dsp:cNvPr id="0" name=""/>
        <dsp:cNvSpPr/>
      </dsp:nvSpPr>
      <dsp:spPr>
        <a:xfrm rot="2700000">
          <a:off x="4744905" y="1487088"/>
          <a:ext cx="460478" cy="5853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65136" y="1555315"/>
        <a:ext cx="322335" cy="351205"/>
      </dsp:txXfrm>
    </dsp:sp>
    <dsp:sp modelId="{29FE421F-068D-CC45-8B05-2F251634FBCA}">
      <dsp:nvSpPr>
        <dsp:cNvPr id="0" name=""/>
        <dsp:cNvSpPr/>
      </dsp:nvSpPr>
      <dsp:spPr>
        <a:xfrm>
          <a:off x="5037547" y="1842161"/>
          <a:ext cx="1734343" cy="1734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Compile</a:t>
          </a:r>
        </a:p>
      </dsp:txBody>
      <dsp:txXfrm>
        <a:off x="5291536" y="2096150"/>
        <a:ext cx="1226365" cy="1226365"/>
      </dsp:txXfrm>
    </dsp:sp>
    <dsp:sp modelId="{5AE4A349-BE93-2243-B9F6-712EB23771E0}">
      <dsp:nvSpPr>
        <dsp:cNvPr id="0" name=""/>
        <dsp:cNvSpPr/>
      </dsp:nvSpPr>
      <dsp:spPr>
        <a:xfrm rot="8100000">
          <a:off x="4763335" y="3327807"/>
          <a:ext cx="460478" cy="5853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4881247" y="3396034"/>
        <a:ext cx="322335" cy="351205"/>
      </dsp:txXfrm>
    </dsp:sp>
    <dsp:sp modelId="{48E2DEFA-64F7-9B43-BF61-3692B97C440F}">
      <dsp:nvSpPr>
        <dsp:cNvPr id="0" name=""/>
        <dsp:cNvSpPr/>
      </dsp:nvSpPr>
      <dsp:spPr>
        <a:xfrm>
          <a:off x="3196828" y="3682880"/>
          <a:ext cx="1734343" cy="1734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Run</a:t>
          </a:r>
        </a:p>
      </dsp:txBody>
      <dsp:txXfrm>
        <a:off x="3450817" y="3936869"/>
        <a:ext cx="1226365" cy="1226365"/>
      </dsp:txXfrm>
    </dsp:sp>
    <dsp:sp modelId="{FB9F1E0B-DD6E-B04E-9B23-58223035095D}">
      <dsp:nvSpPr>
        <dsp:cNvPr id="0" name=""/>
        <dsp:cNvSpPr/>
      </dsp:nvSpPr>
      <dsp:spPr>
        <a:xfrm rot="13500000">
          <a:off x="2922616" y="3346237"/>
          <a:ext cx="460478" cy="5853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040528" y="3512146"/>
        <a:ext cx="322335" cy="351205"/>
      </dsp:txXfrm>
    </dsp:sp>
    <dsp:sp modelId="{819E886E-E166-274B-B6C4-C462FC158C5B}">
      <dsp:nvSpPr>
        <dsp:cNvPr id="0" name=""/>
        <dsp:cNvSpPr/>
      </dsp:nvSpPr>
      <dsp:spPr>
        <a:xfrm>
          <a:off x="1356108" y="1842161"/>
          <a:ext cx="1734343" cy="1734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Debug</a:t>
          </a:r>
        </a:p>
      </dsp:txBody>
      <dsp:txXfrm>
        <a:off x="1610097" y="2096150"/>
        <a:ext cx="1226365" cy="1226365"/>
      </dsp:txXfrm>
    </dsp:sp>
    <dsp:sp modelId="{4D41160C-6701-FE44-8B7F-E3007486A1A1}">
      <dsp:nvSpPr>
        <dsp:cNvPr id="0" name=""/>
        <dsp:cNvSpPr/>
      </dsp:nvSpPr>
      <dsp:spPr>
        <a:xfrm rot="18900000">
          <a:off x="2904186" y="1505518"/>
          <a:ext cx="460478" cy="5853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924417" y="1671427"/>
        <a:ext cx="322335" cy="3512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3104C-A45C-354B-BD07-D07B465EA50A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Input</a:t>
          </a:r>
        </a:p>
      </dsp:txBody>
      <dsp:txXfrm>
        <a:off x="44665" y="2106299"/>
        <a:ext cx="2060143" cy="1206068"/>
      </dsp:txXfrm>
    </dsp:sp>
    <dsp:sp modelId="{D2873F7D-83B3-474E-BDCB-C4D44A26485F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355850" y="2550475"/>
        <a:ext cx="316861" cy="317716"/>
      </dsp:txXfrm>
    </dsp:sp>
    <dsp:sp modelId="{ABAA7424-4802-DE4E-AA23-015B5C27E5F8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Code</a:t>
          </a:r>
        </a:p>
      </dsp:txBody>
      <dsp:txXfrm>
        <a:off x="3033928" y="2106299"/>
        <a:ext cx="2060143" cy="1206068"/>
      </dsp:txXfrm>
    </dsp:sp>
    <dsp:sp modelId="{369CFC8F-6432-0B48-97AC-88A03522BEEE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345112" y="2550475"/>
        <a:ext cx="316861" cy="317716"/>
      </dsp:txXfrm>
    </dsp:sp>
    <dsp:sp modelId="{175E6488-7713-9243-8863-DA60E20FC4A1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Output</a:t>
          </a:r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E8A31-6BD5-5447-A95F-AF8A4662F443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1719-4FE7-5145-A158-CC974966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91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72A6-AD80-DD47-AD14-5BF06958E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80B07-9D26-E849-AA8F-D86C5B497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0AD90-6711-5549-867E-0C4E40963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47E6C-E73A-7A49-A320-40D95136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AB86-582F-AD4C-B300-9D95A6C1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09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66BEB-3FF7-8746-8713-BE8F44A68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AFE0BD-2144-F648-B61B-FB8DB3629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AB340-6A1A-3945-A6F7-5EB26D6BF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C13E8-0AAF-C14C-8753-E89C81DFF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10F38-4800-B645-8670-62E5EE6E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51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40FDED-CB9E-8745-98C9-562424F46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04507-3DA0-EE4D-8050-0C89B9D2E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2DD7D-9788-E744-B989-8ED99B99B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E593F-7547-E44E-B36D-2AECE5E74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21473-CCCC-F240-B8DA-0DF4A71F5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5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0"/>
            <a:ext cx="11613776" cy="6858000"/>
          </a:xfr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none"/>
        </p:style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defRPr>
            </a:lvl1pPr>
            <a:lvl2pPr marL="457200" indent="0" algn="l">
              <a:buNone/>
              <a:defRPr>
                <a:latin typeface="Fira Code" charset="0"/>
                <a:ea typeface="Fira Code" charset="0"/>
                <a:cs typeface="Fira Code" charset="0"/>
              </a:defRPr>
            </a:lvl2pPr>
            <a:lvl3pPr marL="914400" indent="0" algn="l">
              <a:buNone/>
              <a:defRPr>
                <a:latin typeface="Fira Code" charset="0"/>
                <a:ea typeface="Fira Code" charset="0"/>
                <a:cs typeface="Fira Code" charset="0"/>
              </a:defRPr>
            </a:lvl3pPr>
            <a:lvl4pPr marL="1371600" indent="0" algn="l">
              <a:buNone/>
              <a:defRPr>
                <a:latin typeface="Fira Code" charset="0"/>
                <a:ea typeface="Fira Code" charset="0"/>
                <a:cs typeface="Fira Code" charset="0"/>
              </a:defRPr>
            </a:lvl4pPr>
            <a:lvl5pPr marL="1828800" indent="0" algn="l">
              <a:buNone/>
              <a:defRPr>
                <a:latin typeface="Fira Code" charset="0"/>
                <a:ea typeface="Fira Code" charset="0"/>
                <a:cs typeface="Fira Code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F125BD-84A7-D640-B61F-DF4DB5BE8148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4B0B5A-1B15-094C-AE8A-A5A20576F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85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A0A6A-D3C0-6A45-8252-A22E0C7A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3D0D2-9B21-134D-A2D1-F79E90662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8C35F-A526-654E-A883-905A36D7A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E1924-CA0E-E443-AE1D-6E88E92C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37364-9462-EF44-91DF-53CFC72D1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4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C4265-EA80-B645-94F2-634A6FB46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5710B-D339-4C47-8EF2-9D0B26599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CEB6A-B3C8-1642-800B-1E07C6EFF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DE2E6-6649-704E-9958-EC1730B48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FE9ED-2628-704E-8DF9-42E4F02C3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9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24792-124A-1D43-82D4-786CB5449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716B-34B6-6546-8824-8E0411072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D61AE7-A001-014C-A5FD-E8063ADF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DBACA-4E45-6F48-B1F7-0534C1B3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37EF9-D215-A94A-A012-4540C09CE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A2D90-D87A-3646-BAFA-D739AB10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2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4618A-24B6-D248-A1DA-1CE72988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AFDD9-2820-B542-A9C5-AC7E4D222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04299-E1A0-A241-8C4A-5D51F3262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769D2-C814-2844-BD4D-BAB152E21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DCD2E4-6798-C94C-B5EA-E87D1EB84D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925BA1-6F61-6348-B8FF-B592C2815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EA941-D86A-8047-B296-B37521CD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21F8C-B224-104C-9D48-207F80DA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963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01A05-CC84-2846-8343-F3625D55A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09254-9C1B-4345-99B6-B3D86095F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F264C-8B61-634F-BC72-22898770D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8465C7-1515-0449-99D9-DAE325F4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57B7E9-2A4A-744D-9397-3794B97CB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A433D0-DE5D-3940-A481-FF23C9D55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C9821-87B2-0348-B0B8-688769A6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22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171D1-61C9-D244-81A4-FD6DABF33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4D9B4-BDD3-3B4D-B53D-6E495EBFE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55E0F-F59A-7542-A685-ADEA73F23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C397A-12CD-864A-A12F-88A9426D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E7EA9-CA29-DD4C-83C2-9E44A068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79841-9CDE-FA43-AB24-A878ACA1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65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9B0A-8B75-294C-8127-96FCE2A68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F38249-D901-3A4E-A993-46710B9C8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BA4EB-6076-244D-A358-A7310EBAD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EA700-298E-184A-9C3F-2E30C7266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1A0744-BD26-5B49-BFD0-C6949580C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0C51B-D8B2-3B40-8F94-C52F6A644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22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1AC827-33CF-D343-9A2E-68147C48B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70A50-D73E-BA4B-9FF8-AF7456424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CD3E2-9F9B-304A-8A3C-526B62DC38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AE424-13D4-42D7-BC0E-5A641879F5D2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BB7D4-DD5F-C94D-96EB-C044F31B0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B6615-B831-0B42-95B1-4B92EE557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5D230-D64E-4ABE-9F8E-D627FD68D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02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s.msdn.microsoft.com/seteplia/2018/03/07/the-in-modifier-and-the-readonly-structs-in-c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eclarum/ImmutableUI" TargetMode="External"/><Relationship Id="rId2" Type="http://schemas.openxmlformats.org/officeDocument/2006/relationships/hyperlink" Target="https://github.com/fsprojects/Fabulous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4E06B-7069-274B-AC46-45824B09F3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Immutable code in .NET</a:t>
            </a:r>
            <a:endParaRPr lang="sr-Latn-R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D6443-7847-F94E-AD26-90E7F216E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sr-Latn-RS" dirty="0"/>
              <a:t>Toni Petrina, </a:t>
            </a:r>
            <a:r>
              <a:rPr lang="sr-Latn-RS" dirty="0" err="1"/>
              <a:t>Fullstack</a:t>
            </a:r>
            <a:r>
              <a:rPr lang="sr-Latn-RS" dirty="0"/>
              <a:t> dev @ </a:t>
            </a:r>
            <a:r>
              <a:rPr lang="sr-Latn-RS" dirty="0" err="1"/>
              <a:t>Visma</a:t>
            </a:r>
            <a:r>
              <a:rPr lang="sr-Latn-RS" dirty="0"/>
              <a:t> e-</a:t>
            </a:r>
            <a:r>
              <a:rPr lang="sr-Latn-RS" dirty="0" err="1"/>
              <a:t>conomic</a:t>
            </a:r>
            <a:r>
              <a:rPr lang="sr-Latn-RS" dirty="0"/>
              <a:t> a/s</a:t>
            </a:r>
          </a:p>
          <a:p>
            <a:pPr algn="l"/>
            <a:r>
              <a:rPr lang="sr-Latn-RS" dirty="0" err="1"/>
              <a:t>github.com</a:t>
            </a:r>
            <a:r>
              <a:rPr lang="sr-Latn-RS" dirty="0"/>
              <a:t>/</a:t>
            </a:r>
            <a:r>
              <a:rPr lang="sr-Latn-RS" dirty="0" err="1"/>
              <a:t>tpetrina</a:t>
            </a:r>
            <a:endParaRPr lang="sr-Latn-RS" dirty="0"/>
          </a:p>
          <a:p>
            <a:pPr algn="l"/>
            <a:r>
              <a:rPr lang="sr-Latn-RS" dirty="0"/>
              <a:t>@</a:t>
            </a:r>
            <a:r>
              <a:rPr lang="sr-Latn-RS" dirty="0" err="1"/>
              <a:t>to_pe</a:t>
            </a:r>
            <a:endParaRPr lang="sr-Latn-RS" dirty="0"/>
          </a:p>
          <a:p>
            <a:pPr algn="l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46006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E497-13AE-A94E-A4AF-D6C1A1357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Immutability</a:t>
            </a:r>
            <a:r>
              <a:rPr lang="sr-Latn-RS" dirty="0"/>
              <a:t> is a </a:t>
            </a:r>
            <a:r>
              <a:rPr lang="sr-Latn-RS" dirty="0" err="1"/>
              <a:t>spectrum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41DA6-D0EE-214F-BD49-ABB5865C1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I promise I </a:t>
            </a:r>
            <a:r>
              <a:rPr lang="sr-Latn-RS" dirty="0" err="1"/>
              <a:t>won't</a:t>
            </a:r>
            <a:r>
              <a:rPr lang="sr-Latn-RS" dirty="0"/>
              <a:t> </a:t>
            </a:r>
            <a:r>
              <a:rPr lang="sr-Latn-RS" dirty="0" err="1"/>
              <a:t>change</a:t>
            </a:r>
            <a:r>
              <a:rPr lang="sr-Latn-RS" dirty="0"/>
              <a:t> </a:t>
            </a:r>
            <a:r>
              <a:rPr lang="sr-Latn-RS" dirty="0" err="1"/>
              <a:t>anything</a:t>
            </a:r>
            <a:endParaRPr lang="sr-Latn-RS" dirty="0"/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Freeze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/>
              <a:t>Immutable</a:t>
            </a:r>
            <a:r>
              <a:rPr lang="sr-Latn-RS" dirty="0"/>
              <a:t> </a:t>
            </a:r>
            <a:r>
              <a:rPr lang="sr-Latn-RS" dirty="0" err="1"/>
              <a:t>collections</a:t>
            </a:r>
            <a:r>
              <a:rPr lang="sr-Latn-RS" dirty="0"/>
              <a:t>/</a:t>
            </a:r>
            <a:r>
              <a:rPr lang="sr-Latn-RS" dirty="0" err="1"/>
              <a:t>classes</a:t>
            </a:r>
            <a:endParaRPr lang="sr-Latn-RS" dirty="0"/>
          </a:p>
          <a:p>
            <a:r>
              <a:rPr lang="sr-Latn-RS" dirty="0" err="1"/>
              <a:t>F</a:t>
            </a:r>
            <a:r>
              <a:rPr lang="sr-Latn-RS" dirty="0"/>
              <a:t># - </a:t>
            </a:r>
            <a:r>
              <a:rPr lang="sr-Latn-RS" dirty="0" err="1"/>
              <a:t>the</a:t>
            </a:r>
            <a:r>
              <a:rPr lang="sr-Latn-RS" dirty="0"/>
              <a:t> </a:t>
            </a:r>
            <a:r>
              <a:rPr lang="sr-Latn-RS" dirty="0" err="1"/>
              <a:t>other</a:t>
            </a:r>
            <a:r>
              <a:rPr lang="sr-Latn-RS" dirty="0"/>
              <a:t> </a:t>
            </a:r>
            <a:r>
              <a:rPr lang="sr-Latn-RS" dirty="0" err="1"/>
              <a:t>extreme</a:t>
            </a:r>
            <a:r>
              <a:rPr lang="sr-Latn-RS" dirty="0"/>
              <a:t> (</a:t>
            </a:r>
            <a:r>
              <a:rPr lang="sr-Latn-RS" dirty="0" err="1"/>
              <a:t>if</a:t>
            </a:r>
            <a:r>
              <a:rPr lang="sr-Latn-RS" dirty="0"/>
              <a:t> </a:t>
            </a:r>
            <a:r>
              <a:rPr lang="sr-Latn-RS" dirty="0" err="1"/>
              <a:t>you</a:t>
            </a:r>
            <a:r>
              <a:rPr lang="sr-Latn-RS" dirty="0"/>
              <a:t> </a:t>
            </a:r>
            <a:r>
              <a:rPr lang="sr-Latn-RS" dirty="0" err="1"/>
              <a:t>ignore</a:t>
            </a:r>
            <a:r>
              <a:rPr lang="sr-Latn-RS" dirty="0"/>
              <a:t>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mutable</a:t>
            </a:r>
            <a:r>
              <a:rPr lang="sr-Latn-RS" dirty="0"/>
              <a:t>)</a:t>
            </a:r>
          </a:p>
          <a:p>
            <a:endParaRPr lang="sr-Latn-RS" dirty="0"/>
          </a:p>
          <a:p>
            <a:r>
              <a:rPr lang="sr-Latn-RS" dirty="0" err="1"/>
              <a:t>Ideally</a:t>
            </a:r>
            <a:r>
              <a:rPr lang="sr-Latn-RS" dirty="0"/>
              <a:t> </a:t>
            </a:r>
            <a:r>
              <a:rPr lang="sr-Latn-RS" dirty="0" err="1"/>
              <a:t>we</a:t>
            </a:r>
            <a:r>
              <a:rPr lang="sr-Latn-RS" dirty="0"/>
              <a:t> </a:t>
            </a:r>
            <a:r>
              <a:rPr lang="sr-Latn-RS" dirty="0" err="1"/>
              <a:t>want</a:t>
            </a:r>
            <a:r>
              <a:rPr lang="sr-Latn-RS" dirty="0"/>
              <a:t> </a:t>
            </a:r>
            <a:r>
              <a:rPr lang="sr-Latn-RS" dirty="0" err="1"/>
              <a:t>that</a:t>
            </a:r>
            <a:r>
              <a:rPr lang="sr-Latn-RS" dirty="0"/>
              <a:t> </a:t>
            </a:r>
            <a:r>
              <a:rPr lang="sr-Latn-RS" dirty="0" err="1"/>
              <a:t>our</a:t>
            </a:r>
            <a:r>
              <a:rPr lang="sr-Latn-RS" dirty="0"/>
              <a:t> </a:t>
            </a:r>
            <a:r>
              <a:rPr lang="sr-Latn-RS" dirty="0" err="1"/>
              <a:t>language</a:t>
            </a:r>
            <a:r>
              <a:rPr lang="sr-Latn-RS" dirty="0"/>
              <a:t> </a:t>
            </a:r>
            <a:r>
              <a:rPr lang="sr-Latn-RS" dirty="0" err="1"/>
              <a:t>helps</a:t>
            </a:r>
            <a:r>
              <a:rPr lang="sr-Latn-RS" dirty="0"/>
              <a:t> </a:t>
            </a:r>
            <a:r>
              <a:rPr lang="sr-Latn-RS" dirty="0" err="1"/>
              <a:t>us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74499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0D2D8-2425-134C-8764-A2B7C26B6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You</a:t>
            </a:r>
            <a:r>
              <a:rPr lang="sr-Latn-RS" dirty="0"/>
              <a:t> are </a:t>
            </a:r>
            <a:r>
              <a:rPr lang="sr-Latn-RS" dirty="0" err="1"/>
              <a:t>already</a:t>
            </a:r>
            <a:r>
              <a:rPr lang="sr-Latn-RS" dirty="0"/>
              <a:t> </a:t>
            </a:r>
            <a:r>
              <a:rPr lang="sr-Latn-RS" dirty="0" err="1"/>
              <a:t>using</a:t>
            </a:r>
            <a:r>
              <a:rPr lang="sr-Latn-RS" dirty="0"/>
              <a:t> </a:t>
            </a:r>
            <a:r>
              <a:rPr lang="sr-Latn-RS" dirty="0" err="1"/>
              <a:t>it</a:t>
            </a:r>
            <a:r>
              <a:rPr lang="sr-Latn-R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1D06A-E48D-FA4F-A6B9-188726234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anonymous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types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ValueTuple</a:t>
            </a:r>
            <a:r>
              <a:rPr lang="sr-Latn-RS" dirty="0">
                <a:cs typeface="Consolas" panose="020B0609020204030204" pitchFamily="49" charset="0"/>
              </a:rPr>
              <a:t> – </a:t>
            </a:r>
            <a:r>
              <a:rPr lang="sr-Latn-RS" dirty="0" err="1">
                <a:cs typeface="Consolas" panose="020B0609020204030204" pitchFamily="49" charset="0"/>
              </a:rPr>
              <a:t>not</a:t>
            </a:r>
            <a:r>
              <a:rPr lang="sr-Latn-RS" dirty="0">
                <a:cs typeface="Consolas" panose="020B0609020204030204" pitchFamily="49" charset="0"/>
              </a:rPr>
              <a:t> to be </a:t>
            </a:r>
            <a:r>
              <a:rPr lang="sr-Latn-RS" dirty="0" err="1">
                <a:cs typeface="Consolas" panose="020B0609020204030204" pitchFamily="49" charset="0"/>
              </a:rPr>
              <a:t>confused</a:t>
            </a:r>
            <a:r>
              <a:rPr lang="sr-Latn-RS" dirty="0">
                <a:cs typeface="Consolas" panose="020B0609020204030204" pitchFamily="49" charset="0"/>
              </a:rPr>
              <a:t> </a:t>
            </a:r>
            <a:r>
              <a:rPr lang="sr-Latn-RS" dirty="0" err="1">
                <a:cs typeface="Consolas" panose="020B0609020204030204" pitchFamily="49" charset="0"/>
              </a:rPr>
              <a:t>with</a:t>
            </a:r>
            <a:r>
              <a:rPr lang="sr-Latn-RS" dirty="0">
                <a:cs typeface="Consolas" panose="020B0609020204030204" pitchFamily="49" charset="0"/>
              </a:rPr>
              <a:t>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Tuple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, LINQ,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Rx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913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5B0AC-FFFE-DF43-9B7F-F84D13348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Demo02 – </a:t>
            </a:r>
            <a:r>
              <a:rPr lang="sr-Latn-RS" dirty="0" err="1"/>
              <a:t>Perf</a:t>
            </a:r>
            <a:r>
              <a:rPr lang="sr-Latn-RS" dirty="0"/>
              <a:t>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1D449-84C8-FD4E-94A3-B09831FA5D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61024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BDBF-5FEB-4645-889D-E1AF79D1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Performance</a:t>
            </a:r>
            <a:r>
              <a:rPr lang="sr-Latn-RS" dirty="0"/>
              <a:t> </a:t>
            </a:r>
            <a:r>
              <a:rPr lang="sr-Latn-RS" dirty="0" err="1"/>
              <a:t>considerations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0DD95-092A-7D4C-B131-BD2A4E225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err="1"/>
              <a:t>Actual</a:t>
            </a:r>
            <a:r>
              <a:rPr lang="sr-Latn-RS" dirty="0"/>
              <a:t> </a:t>
            </a:r>
            <a:r>
              <a:rPr lang="sr-Latn-RS" dirty="0" err="1"/>
              <a:t>performance</a:t>
            </a:r>
            <a:r>
              <a:rPr lang="sr-Latn-RS" dirty="0"/>
              <a:t> </a:t>
            </a:r>
            <a:r>
              <a:rPr lang="sr-Latn-RS" dirty="0" err="1"/>
              <a:t>might</a:t>
            </a:r>
            <a:r>
              <a:rPr lang="sr-Latn-RS" dirty="0"/>
              <a:t> </a:t>
            </a:r>
            <a:r>
              <a:rPr lang="sr-Latn-RS" dirty="0" err="1"/>
              <a:t>suffer</a:t>
            </a:r>
            <a:endParaRPr lang="sr-Latn-RS" dirty="0"/>
          </a:p>
          <a:p>
            <a:r>
              <a:rPr lang="sr-Latn-RS" dirty="0" err="1"/>
              <a:t>Immutable</a:t>
            </a:r>
            <a:r>
              <a:rPr lang="sr-Latn-RS" dirty="0"/>
              <a:t> </a:t>
            </a:r>
            <a:r>
              <a:rPr lang="sr-Latn-RS" dirty="0" err="1"/>
              <a:t>collections</a:t>
            </a:r>
            <a:r>
              <a:rPr lang="sr-Latn-RS" dirty="0"/>
              <a:t> </a:t>
            </a:r>
            <a:r>
              <a:rPr lang="sr-Latn-RS" dirty="0" err="1"/>
              <a:t>vs</a:t>
            </a:r>
            <a:r>
              <a:rPr lang="sr-Latn-RS" dirty="0"/>
              <a:t> 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</a:p>
          <a:p>
            <a:endParaRPr lang="sr-Latn-RS" dirty="0"/>
          </a:p>
          <a:p>
            <a:pPr marL="0" indent="0">
              <a:buNone/>
            </a:pP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StdDev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Rank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</a:t>
            </a:r>
          </a:p>
          <a:p>
            <a:pPr marL="0" indent="0">
              <a:buNone/>
            </a:pP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--------------- |-----------:|----------:|-----------:|-----------:|-----:|</a:t>
            </a:r>
          </a:p>
          <a:p>
            <a:pPr marL="0" indent="0">
              <a:buNone/>
            </a:pP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GenericList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2.682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0.0523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0.0537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2.661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1 |</a:t>
            </a:r>
          </a:p>
          <a:p>
            <a:pPr marL="0" indent="0">
              <a:buNone/>
            </a:pP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ImmutableList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304.612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6.0684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16.0924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299.239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3 |</a:t>
            </a:r>
          </a:p>
          <a:p>
            <a:pPr marL="0" indent="0">
              <a:buNone/>
            </a:pP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ImmutableArray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174.254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2.6644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2.3619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174.047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us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|    2 |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560A05-E64C-FE4F-B284-B3160A9EAF09}"/>
              </a:ext>
            </a:extLst>
          </p:cNvPr>
          <p:cNvSpPr txBox="1"/>
          <p:nvPr/>
        </p:nvSpPr>
        <p:spPr>
          <a:xfrm>
            <a:off x="951978" y="5937337"/>
            <a:ext cx="773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err="1"/>
              <a:t>https</a:t>
            </a:r>
            <a:r>
              <a:rPr lang="sr-Latn-RS" dirty="0"/>
              <a:t>://</a:t>
            </a:r>
            <a:r>
              <a:rPr lang="sr-Latn-RS" dirty="0" err="1"/>
              <a:t>jackmott.github.io</a:t>
            </a:r>
            <a:r>
              <a:rPr lang="sr-Latn-RS" dirty="0"/>
              <a:t>/</a:t>
            </a:r>
            <a:r>
              <a:rPr lang="sr-Latn-RS" dirty="0" err="1"/>
              <a:t>programming</a:t>
            </a:r>
            <a:r>
              <a:rPr lang="sr-Latn-RS" dirty="0"/>
              <a:t>/2016/08/13/</a:t>
            </a:r>
            <a:r>
              <a:rPr lang="sr-Latn-RS" dirty="0" err="1"/>
              <a:t>adventures</a:t>
            </a:r>
            <a:r>
              <a:rPr lang="sr-Latn-RS" dirty="0"/>
              <a:t>-in-</a:t>
            </a:r>
            <a:r>
              <a:rPr lang="sr-Latn-RS" dirty="0" err="1"/>
              <a:t>fsharp.html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128437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3097C-CBF7-6544-94B1-02EFAC94B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ImmutableCollections</a:t>
            </a:r>
            <a:r>
              <a:rPr lang="sr-Latn-RS" dirty="0"/>
              <a:t> </a:t>
            </a:r>
            <a:r>
              <a:rPr lang="sr-Latn-RS" dirty="0" err="1"/>
              <a:t>performance</a:t>
            </a:r>
            <a:endParaRPr lang="sr-Latn-R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71EAC0E-1C15-D54D-B471-96C7567F62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723356"/>
              </p:ext>
            </p:extLst>
          </p:nvPr>
        </p:nvGraphicFramePr>
        <p:xfrm>
          <a:off x="838199" y="3035459"/>
          <a:ext cx="10623114" cy="1931670"/>
        </p:xfrm>
        <a:graphic>
          <a:graphicData uri="http://schemas.openxmlformats.org/drawingml/2006/table">
            <a:tbl>
              <a:tblPr/>
              <a:tblGrid>
                <a:gridCol w="1770519">
                  <a:extLst>
                    <a:ext uri="{9D8B030D-6E8A-4147-A177-3AD203B41FA5}">
                      <a16:colId xmlns:a16="http://schemas.microsoft.com/office/drawing/2014/main" val="3337819254"/>
                    </a:ext>
                  </a:extLst>
                </a:gridCol>
                <a:gridCol w="1770519">
                  <a:extLst>
                    <a:ext uri="{9D8B030D-6E8A-4147-A177-3AD203B41FA5}">
                      <a16:colId xmlns:a16="http://schemas.microsoft.com/office/drawing/2014/main" val="3309803466"/>
                    </a:ext>
                  </a:extLst>
                </a:gridCol>
                <a:gridCol w="1770519">
                  <a:extLst>
                    <a:ext uri="{9D8B030D-6E8A-4147-A177-3AD203B41FA5}">
                      <a16:colId xmlns:a16="http://schemas.microsoft.com/office/drawing/2014/main" val="2328530881"/>
                    </a:ext>
                  </a:extLst>
                </a:gridCol>
                <a:gridCol w="1770519">
                  <a:extLst>
                    <a:ext uri="{9D8B030D-6E8A-4147-A177-3AD203B41FA5}">
                      <a16:colId xmlns:a16="http://schemas.microsoft.com/office/drawing/2014/main" val="3723438053"/>
                    </a:ext>
                  </a:extLst>
                </a:gridCol>
                <a:gridCol w="1770519">
                  <a:extLst>
                    <a:ext uri="{9D8B030D-6E8A-4147-A177-3AD203B41FA5}">
                      <a16:colId xmlns:a16="http://schemas.microsoft.com/office/drawing/2014/main" val="2790598417"/>
                    </a:ext>
                  </a:extLst>
                </a:gridCol>
                <a:gridCol w="1770519">
                  <a:extLst>
                    <a:ext uri="{9D8B030D-6E8A-4147-A177-3AD203B41FA5}">
                      <a16:colId xmlns:a16="http://schemas.microsoft.com/office/drawing/2014/main" val="1469378067"/>
                    </a:ext>
                  </a:extLst>
                </a:gridCol>
              </a:tblGrid>
              <a:tr h="595794">
                <a:tc>
                  <a:txBody>
                    <a:bodyPr/>
                    <a:lstStyle/>
                    <a:p>
                      <a:pPr fontAlgn="ctr"/>
                      <a:br>
                        <a:rPr lang="hr-HR">
                          <a:effectLst/>
                          <a:latin typeface="inherit"/>
                        </a:rPr>
                      </a:br>
                      <a:r>
                        <a:rPr lang="hr-HR">
                          <a:effectLst/>
                          <a:latin typeface="inherit"/>
                        </a:rPr>
                        <a:t>Mutable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ImmutableList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ILBuilder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ImmutableArray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IABuilder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sr-Latn-RS"/>
                    </a:p>
                  </a:txBody>
                  <a:tcPr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8427982"/>
                  </a:ext>
                </a:extLst>
              </a:tr>
              <a:tr h="326000"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Append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0.2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Horrible!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0.2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599327"/>
                  </a:ext>
                </a:extLst>
              </a:tr>
              <a:tr h="326000"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Prepend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Horrible!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13.3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7.4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Horrible!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Horrible!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493232"/>
                  </a:ext>
                </a:extLst>
              </a:tr>
              <a:tr h="326000"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32-bit size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320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320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8392055"/>
                  </a:ext>
                </a:extLst>
              </a:tr>
              <a:tr h="326000"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64-bit size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480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480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hr-HR" dirty="0">
                          <a:effectLst/>
                          <a:latin typeface="inherit"/>
                        </a:rPr>
                        <a:t>128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5347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618671C-FAE2-6A49-9BDA-655C44C827E5}"/>
              </a:ext>
            </a:extLst>
          </p:cNvPr>
          <p:cNvSpPr txBox="1"/>
          <p:nvPr/>
        </p:nvSpPr>
        <p:spPr>
          <a:xfrm>
            <a:off x="901874" y="5761973"/>
            <a:ext cx="594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err="1"/>
              <a:t>https</a:t>
            </a:r>
            <a:r>
              <a:rPr lang="sr-Latn-RS" dirty="0"/>
              <a:t>://</a:t>
            </a:r>
            <a:r>
              <a:rPr lang="sr-Latn-RS" dirty="0" err="1"/>
              <a:t>msdn.microsoft.com</a:t>
            </a:r>
            <a:r>
              <a:rPr lang="sr-Latn-RS" dirty="0"/>
              <a:t>/</a:t>
            </a:r>
            <a:r>
              <a:rPr lang="sr-Latn-RS" dirty="0" err="1"/>
              <a:t>en-us</a:t>
            </a:r>
            <a:r>
              <a:rPr lang="sr-Latn-RS" dirty="0"/>
              <a:t>/magazine/mt795189.aspx</a:t>
            </a:r>
          </a:p>
        </p:txBody>
      </p:sp>
    </p:spTree>
    <p:extLst>
      <p:ext uri="{BB962C8B-B14F-4D97-AF65-F5344CB8AC3E}">
        <p14:creationId xmlns:p14="http://schemas.microsoft.com/office/powerpoint/2010/main" val="2537179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are already limiting yourself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Patterns: MVC</a:t>
            </a:r>
          </a:p>
          <a:p>
            <a:r>
              <a:rPr lang="en-US" dirty="0"/>
              <a:t>Architecture: 3-tier</a:t>
            </a:r>
          </a:p>
          <a:p>
            <a:r>
              <a:rPr lang="en-US" dirty="0"/>
              <a:t>Convention: Controllers, Models, Repositories</a:t>
            </a:r>
          </a:p>
          <a:p>
            <a:endParaRPr lang="en-US" dirty="0"/>
          </a:p>
          <a:p>
            <a:r>
              <a:rPr lang="en-US" dirty="0"/>
              <a:t>We do this to get predictability</a:t>
            </a:r>
          </a:p>
          <a:p>
            <a:r>
              <a:rPr lang="en-US" dirty="0"/>
              <a:t>But paradigms are useful only so much, reaching the end of a paradigm hurts</a:t>
            </a:r>
            <a:r>
              <a:rPr lang="mr-IN" dirty="0"/>
              <a:t>…</a:t>
            </a:r>
            <a:r>
              <a:rPr lang="en-US" dirty="0"/>
              <a:t>productivity, morale and it costs money</a:t>
            </a:r>
          </a:p>
        </p:txBody>
      </p:sp>
    </p:spTree>
    <p:extLst>
      <p:ext uri="{BB962C8B-B14F-4D97-AF65-F5344CB8AC3E}">
        <p14:creationId xmlns:p14="http://schemas.microsoft.com/office/powerpoint/2010/main" val="1141776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approach to immutability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Patterns </a:t>
            </a:r>
            <a:r>
              <a:rPr lang="mr-IN" dirty="0"/>
              <a:t>–</a:t>
            </a:r>
            <a:r>
              <a:rPr lang="en-US" dirty="0"/>
              <a:t> I promise I won't modify this value</a:t>
            </a:r>
          </a:p>
          <a:p>
            <a:r>
              <a:rPr lang="en-US" dirty="0"/>
              <a:t>Libraries </a:t>
            </a:r>
            <a:r>
              <a:rPr lang="mr-IN" dirty="0"/>
              <a:t>–</a:t>
            </a:r>
            <a:r>
              <a:rPr lang="en-US" dirty="0"/>
              <a:t> Protect me from myself (</a:t>
            </a:r>
            <a:r>
              <a:rPr lang="en-US" dirty="0" err="1"/>
              <a:t>ImmutableCollection</a:t>
            </a:r>
            <a:r>
              <a:rPr lang="en-US" dirty="0"/>
              <a:t>)</a:t>
            </a:r>
          </a:p>
          <a:p>
            <a:r>
              <a:rPr lang="en-US" dirty="0"/>
              <a:t>Language </a:t>
            </a:r>
            <a:r>
              <a:rPr lang="mr-IN" dirty="0"/>
              <a:t>–</a:t>
            </a:r>
            <a:r>
              <a:rPr lang="en-US" dirty="0"/>
              <a:t> F#, </a:t>
            </a:r>
            <a:r>
              <a:rPr lang="en-US" dirty="0" err="1"/>
              <a:t>Erlang</a:t>
            </a:r>
            <a:r>
              <a:rPr lang="en-US" dirty="0"/>
              <a:t>/Elixir, </a:t>
            </a:r>
            <a:r>
              <a:rPr lang="en-US" dirty="0" err="1"/>
              <a:t>OCaml</a:t>
            </a:r>
            <a:r>
              <a:rPr lang="en-US" dirty="0"/>
              <a:t>, Haskell</a:t>
            </a:r>
          </a:p>
          <a:p>
            <a:r>
              <a:rPr lang="en-US" dirty="0"/>
              <a:t>Paradigm/Platform </a:t>
            </a:r>
            <a:r>
              <a:rPr lang="mr-IN" dirty="0"/>
              <a:t>–</a:t>
            </a:r>
            <a:r>
              <a:rPr lang="en-US" dirty="0"/>
              <a:t> Haskell, </a:t>
            </a:r>
            <a:r>
              <a:rPr lang="en-US" dirty="0" err="1"/>
              <a:t>Erlang</a:t>
            </a:r>
            <a:endParaRPr lang="en-US" dirty="0"/>
          </a:p>
          <a:p>
            <a:r>
              <a:rPr lang="en-US" dirty="0"/>
              <a:t>Infrastructure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944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inner loop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074753417"/>
              </p:ext>
            </p:extLst>
          </p:nvPr>
        </p:nvGraphicFramePr>
        <p:xfrm>
          <a:off x="2032000" y="133403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98958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flow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2683598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3967162" y="1764505"/>
            <a:ext cx="4257675" cy="33289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319198" y="5167309"/>
            <a:ext cx="3553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Security, validation</a:t>
            </a:r>
            <a:r>
              <a:rPr lang="en-US" dirty="0"/>
              <a:t>, logging</a:t>
            </a:r>
            <a:r>
              <a:rPr lang="en-US"/>
              <a:t>, metrics</a:t>
            </a:r>
          </a:p>
        </p:txBody>
      </p:sp>
    </p:spTree>
    <p:extLst>
      <p:ext uri="{BB962C8B-B14F-4D97-AF65-F5344CB8AC3E}">
        <p14:creationId xmlns:p14="http://schemas.microsoft.com/office/powerpoint/2010/main" val="1585861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forces you to work this 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environment</a:t>
            </a:r>
          </a:p>
          <a:p>
            <a:endParaRPr lang="en-US" dirty="0"/>
          </a:p>
          <a:p>
            <a:r>
              <a:rPr lang="en-US" dirty="0"/>
              <a:t>Execute</a:t>
            </a:r>
          </a:p>
          <a:p>
            <a:endParaRPr lang="en-US" dirty="0"/>
          </a:p>
          <a:p>
            <a:r>
              <a:rPr lang="en-US" dirty="0"/>
              <a:t>Assert success/failure</a:t>
            </a:r>
          </a:p>
        </p:txBody>
      </p:sp>
    </p:spTree>
    <p:extLst>
      <p:ext uri="{BB962C8B-B14F-4D97-AF65-F5344CB8AC3E}">
        <p14:creationId xmlns:p14="http://schemas.microsoft.com/office/powerpoint/2010/main" val="41822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philosophy behind immutability</a:t>
            </a:r>
          </a:p>
          <a:p>
            <a:r>
              <a:rPr lang="en-US" dirty="0"/>
              <a:t>C# and immutability</a:t>
            </a:r>
          </a:p>
          <a:p>
            <a:r>
              <a:rPr lang="en-US" dirty="0"/>
              <a:t>Little bit of frontend…</a:t>
            </a:r>
          </a:p>
          <a:p>
            <a:r>
              <a:rPr lang="en-US" dirty="0"/>
              <a:t>Little bit of backend…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99079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aka apps and immutability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728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Frontent</a:t>
            </a:r>
            <a:r>
              <a:rPr lang="en-US" dirty="0"/>
              <a:t> is "easy"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model</a:t>
            </a:r>
          </a:p>
          <a:p>
            <a:r>
              <a:rPr lang="en-US" dirty="0"/>
              <a:t>Write UI</a:t>
            </a:r>
          </a:p>
          <a:p>
            <a:r>
              <a:rPr lang="en-US" dirty="0"/>
              <a:t>Bind UI</a:t>
            </a:r>
          </a:p>
          <a:p>
            <a:r>
              <a:rPr lang="en-US" dirty="0"/>
              <a:t>Notify Changes</a:t>
            </a:r>
          </a:p>
        </p:txBody>
      </p:sp>
    </p:spTree>
    <p:extLst>
      <p:ext uri="{BB962C8B-B14F-4D97-AF65-F5344CB8AC3E}">
        <p14:creationId xmlns:p14="http://schemas.microsoft.com/office/powerpoint/2010/main" val="480484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976313" y="2557463"/>
            <a:ext cx="10239375" cy="2428875"/>
            <a:chOff x="714375" y="2557463"/>
            <a:chExt cx="10239375" cy="2428875"/>
          </a:xfrm>
        </p:grpSpPr>
        <p:sp>
          <p:nvSpPr>
            <p:cNvPr id="3" name="Rectangle 2"/>
            <p:cNvSpPr/>
            <p:nvPr/>
          </p:nvSpPr>
          <p:spPr>
            <a:xfrm>
              <a:off x="714375" y="2557463"/>
              <a:ext cx="2971800" cy="2428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7981950" y="2557463"/>
              <a:ext cx="2971800" cy="242887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UI</a:t>
              </a: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3686174" y="2557463"/>
              <a:ext cx="4295775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Notify</a:t>
              </a:r>
            </a:p>
          </p:txBody>
        </p:sp>
        <p:sp>
          <p:nvSpPr>
            <p:cNvPr id="9" name="Left Arrow 8"/>
            <p:cNvSpPr/>
            <p:nvPr/>
          </p:nvSpPr>
          <p:spPr>
            <a:xfrm>
              <a:off x="3686173" y="4429125"/>
              <a:ext cx="4295775" cy="55721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Command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8223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Trees are hard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157163" y="2343150"/>
            <a:ext cx="1271587" cy="11572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52602" y="2481263"/>
            <a:ext cx="1190624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Subroot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52602" y="3781425"/>
            <a:ext cx="1190624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Subroot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52602" y="5081587"/>
            <a:ext cx="1190624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Subroot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433764" y="2481263"/>
            <a:ext cx="1190624" cy="733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Smaller</a:t>
            </a:r>
          </a:p>
        </p:txBody>
      </p:sp>
      <p:sp>
        <p:nvSpPr>
          <p:cNvPr id="8" name="Rectangle 7"/>
          <p:cNvSpPr/>
          <p:nvPr/>
        </p:nvSpPr>
        <p:spPr>
          <a:xfrm>
            <a:off x="3433764" y="3271838"/>
            <a:ext cx="1190624" cy="733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Smaller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433764" y="1690688"/>
            <a:ext cx="1190624" cy="733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Smaller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3" idx="3"/>
            <a:endCxn id="4" idx="1"/>
          </p:cNvCxnSpPr>
          <p:nvPr/>
        </p:nvCxnSpPr>
        <p:spPr>
          <a:xfrm>
            <a:off x="1428750" y="2921794"/>
            <a:ext cx="323852" cy="6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3" idx="3"/>
            <a:endCxn id="5" idx="1"/>
          </p:cNvCxnSpPr>
          <p:nvPr/>
        </p:nvCxnSpPr>
        <p:spPr>
          <a:xfrm>
            <a:off x="1428750" y="2921794"/>
            <a:ext cx="323852" cy="136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" idx="3"/>
            <a:endCxn id="6" idx="1"/>
          </p:cNvCxnSpPr>
          <p:nvPr/>
        </p:nvCxnSpPr>
        <p:spPr>
          <a:xfrm>
            <a:off x="1428750" y="2921794"/>
            <a:ext cx="323852" cy="2669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4" idx="3"/>
            <a:endCxn id="9" idx="1"/>
          </p:cNvCxnSpPr>
          <p:nvPr/>
        </p:nvCxnSpPr>
        <p:spPr>
          <a:xfrm flipV="1">
            <a:off x="2943226" y="2057401"/>
            <a:ext cx="490538" cy="933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3"/>
            <a:endCxn id="7" idx="1"/>
          </p:cNvCxnSpPr>
          <p:nvPr/>
        </p:nvCxnSpPr>
        <p:spPr>
          <a:xfrm flipV="1">
            <a:off x="2943226" y="2847976"/>
            <a:ext cx="490538" cy="142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4" idx="3"/>
            <a:endCxn id="8" idx="1"/>
          </p:cNvCxnSpPr>
          <p:nvPr/>
        </p:nvCxnSpPr>
        <p:spPr>
          <a:xfrm>
            <a:off x="2943226" y="2990851"/>
            <a:ext cx="490538" cy="647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8143876" y="2208609"/>
            <a:ext cx="2871787" cy="27955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</a:t>
            </a:r>
          </a:p>
        </p:txBody>
      </p:sp>
      <p:sp>
        <p:nvSpPr>
          <p:cNvPr id="25" name="Left Arrow 24"/>
          <p:cNvSpPr/>
          <p:nvPr/>
        </p:nvSpPr>
        <p:spPr>
          <a:xfrm>
            <a:off x="4948240" y="2847975"/>
            <a:ext cx="3209923" cy="75842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328988" y="1328738"/>
            <a:ext cx="8315325" cy="4371975"/>
          </a:xfrm>
          <a:prstGeom prst="rect">
            <a:avLst/>
          </a:prstGeom>
          <a:noFill/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48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Observables are real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INotifyPropertyChanged</a:t>
            </a:r>
            <a:r>
              <a:rPr lang="en-US" dirty="0"/>
              <a:t> in C#</a:t>
            </a:r>
          </a:p>
          <a:p>
            <a:r>
              <a:rPr lang="en-US" dirty="0"/>
              <a:t>Every node listens for children events</a:t>
            </a:r>
          </a:p>
          <a:p>
            <a:r>
              <a:rPr lang="en-US" dirty="0"/>
              <a:t>Hundreds of events are problem</a:t>
            </a:r>
          </a:p>
          <a:p>
            <a:pPr lvl="1"/>
            <a:r>
              <a:rPr lang="en-US" dirty="0"/>
              <a:t>Slow processing</a:t>
            </a:r>
          </a:p>
          <a:p>
            <a:pPr lvl="1"/>
            <a:r>
              <a:rPr lang="en-US" dirty="0"/>
              <a:t>Large memory consumption</a:t>
            </a:r>
          </a:p>
          <a:p>
            <a:pPr lvl="1"/>
            <a:r>
              <a:rPr lang="en-US" dirty="0"/>
              <a:t>Introduce latency</a:t>
            </a:r>
          </a:p>
          <a:p>
            <a:pPr lvl="1"/>
            <a:endParaRPr lang="en-US" dirty="0"/>
          </a:p>
          <a:p>
            <a:r>
              <a:rPr lang="en-US" dirty="0"/>
              <a:t>And, what's worse, maintenance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$("#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btnClick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").click(function () {}) // but where do you unhook?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WeakEvent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6913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made simple</a:t>
            </a:r>
          </a:p>
        </p:txBody>
      </p:sp>
      <p:pic>
        <p:nvPicPr>
          <p:cNvPr id="3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437" y="1690688"/>
            <a:ext cx="5191125" cy="43513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9063" y="6377672"/>
            <a:ext cx="105965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www.codeproject.com</a:t>
            </a:r>
            <a:r>
              <a:rPr lang="en-US" dirty="0"/>
              <a:t>/Articles/278901/MVVM-Pattern-Made-Simple</a:t>
            </a:r>
          </a:p>
        </p:txBody>
      </p:sp>
    </p:spTree>
    <p:extLst>
      <p:ext uri="{BB962C8B-B14F-4D97-AF65-F5344CB8AC3E}">
        <p14:creationId xmlns:p14="http://schemas.microsoft.com/office/powerpoint/2010/main" val="19697207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642" y="1590675"/>
            <a:ext cx="8762716" cy="496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60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change paradigm -&gt; immutable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action requires processing most of our state tree, change how we process</a:t>
            </a:r>
          </a:p>
          <a:p>
            <a:r>
              <a:rPr lang="en-US" dirty="0"/>
              <a:t>However, UI needs to know if something changes</a:t>
            </a:r>
          </a:p>
          <a:p>
            <a:r>
              <a:rPr lang="en-US" dirty="0"/>
              <a:t>So, introduce immutability</a:t>
            </a:r>
          </a:p>
          <a:p>
            <a:r>
              <a:rPr lang="en-US" dirty="0"/>
              <a:t>Create new and change existing</a:t>
            </a:r>
          </a:p>
        </p:txBody>
      </p:sp>
    </p:spTree>
    <p:extLst>
      <p:ext uri="{BB962C8B-B14F-4D97-AF65-F5344CB8AC3E}">
        <p14:creationId xmlns:p14="http://schemas.microsoft.com/office/powerpoint/2010/main" val="624496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500" y="2756694"/>
            <a:ext cx="82550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34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0"/>
            <a:ext cx="12451976" cy="68580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Counter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Value {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}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// usage</a:t>
            </a:r>
          </a:p>
          <a:p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c =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Counter();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c.Value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++;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55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Immutability is </a:t>
            </a:r>
            <a:r>
              <a:rPr lang="en-US" strike="sngStrike" dirty="0"/>
              <a:t>popular/fad</a:t>
            </a:r>
            <a:r>
              <a:rPr lang="en-US" dirty="0"/>
              <a:t> functional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beating around the bush </a:t>
            </a:r>
            <a:r>
              <a:rPr lang="mr-IN" dirty="0"/>
              <a:t>–</a:t>
            </a:r>
            <a:r>
              <a:rPr lang="en-US" dirty="0"/>
              <a:t> we are bashing object oriented code in favor of functional approach</a:t>
            </a:r>
          </a:p>
          <a:p>
            <a:r>
              <a:rPr lang="en-US" dirty="0"/>
              <a:t>Don't change stuff, send new stuff if something changes</a:t>
            </a:r>
          </a:p>
          <a:p>
            <a:r>
              <a:rPr lang="en-US" dirty="0"/>
              <a:t>Harder, less powerful, but better</a:t>
            </a:r>
          </a:p>
          <a:p>
            <a:r>
              <a:rPr lang="en-US" dirty="0"/>
              <a:t>Increased popularity recently</a:t>
            </a:r>
          </a:p>
          <a:p>
            <a:r>
              <a:rPr lang="en-US" dirty="0"/>
              <a:t>But computers </a:t>
            </a:r>
            <a:r>
              <a:rPr lang="en-US" i="1" dirty="0"/>
              <a:t>are</a:t>
            </a:r>
            <a:r>
              <a:rPr lang="en-US" dirty="0"/>
              <a:t> mutable – why force the discrepancy?</a:t>
            </a:r>
          </a:p>
        </p:txBody>
      </p:sp>
    </p:spTree>
    <p:extLst>
      <p:ext uri="{BB962C8B-B14F-4D97-AF65-F5344CB8AC3E}">
        <p14:creationId xmlns:p14="http://schemas.microsoft.com/office/powerpoint/2010/main" val="7665003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0"/>
            <a:ext cx="12451976" cy="68580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Counter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Value {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inc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() { Value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++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dec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() { Value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--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5AA314"/>
                </a:solidFill>
                <a:latin typeface="Menlo-Regular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 { Value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}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52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0"/>
            <a:ext cx="12451976" cy="68580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8E8E7C"/>
                </a:solidFill>
                <a:latin typeface="Menlo-Regular" charset="0"/>
              </a:rPr>
              <a:t>// simple store</a:t>
            </a:r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store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Store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 ((state, action)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=&gt;</a:t>
            </a:r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  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(action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)action;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  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(action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&amp;&amp;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)action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EC4307"/>
                </a:solidFill>
                <a:latin typeface="Menlo-Regular" charset="0"/>
              </a:rPr>
              <a:t>"+"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        </a:t>
            </a:r>
            <a:r>
              <a:rPr lang="mr-IN" sz="2000" dirty="0" err="1">
                <a:solidFill>
                  <a:srgbClr val="F4005F"/>
                </a:solidFill>
                <a:latin typeface="Menlo-Regular" charset="0"/>
              </a:rPr>
              <a:t>return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 err="1">
                <a:solidFill>
                  <a:srgbClr val="000000"/>
                </a:solidFill>
                <a:latin typeface="Menlo-Regular" charset="0"/>
              </a:rPr>
              <a:t>state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>
                <a:solidFill>
                  <a:srgbClr val="F4005F"/>
                </a:solidFill>
                <a:latin typeface="Menlo-Regular" charset="0"/>
              </a:rPr>
              <a:t>+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>
                <a:solidFill>
                  <a:srgbClr val="9D65FF"/>
                </a:solidFill>
                <a:latin typeface="Menlo-Regular" charset="0"/>
              </a:rPr>
              <a:t>1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  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(action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is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&amp;&amp;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(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)action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en-US" sz="2000" dirty="0">
                <a:solidFill>
                  <a:srgbClr val="EC4307"/>
                </a:solidFill>
                <a:latin typeface="Menlo-Regular" charset="0"/>
              </a:rPr>
              <a:t>"-"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mr-IN" sz="2000" dirty="0" err="1">
                <a:solidFill>
                  <a:srgbClr val="F4005F"/>
                </a:solidFill>
                <a:latin typeface="Menlo-Regular" charset="0"/>
              </a:rPr>
              <a:t>return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 err="1">
                <a:solidFill>
                  <a:srgbClr val="000000"/>
                </a:solidFill>
                <a:latin typeface="Menlo-Regular" charset="0"/>
              </a:rPr>
              <a:t>state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>
                <a:solidFill>
                  <a:srgbClr val="F4005F"/>
                </a:solidFill>
                <a:latin typeface="Menlo-Regular" charset="0"/>
              </a:rPr>
              <a:t>-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 </a:t>
            </a:r>
            <a:r>
              <a:rPr lang="mr-IN" sz="2000" dirty="0">
                <a:solidFill>
                  <a:srgbClr val="9D65FF"/>
                </a:solidFill>
                <a:latin typeface="Menlo-Regular" charset="0"/>
              </a:rPr>
              <a:t>1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;</a:t>
            </a:r>
          </a:p>
          <a:p>
            <a:endParaRPr lang="mr-IN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   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state;</a:t>
            </a:r>
          </a:p>
          <a:p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}, </a:t>
            </a:r>
            <a:r>
              <a:rPr lang="mr-IN" sz="2000" dirty="0">
                <a:solidFill>
                  <a:srgbClr val="9D65FF"/>
                </a:solidFill>
                <a:latin typeface="Menlo-Regular" charset="0"/>
              </a:rPr>
              <a:t>10</a:t>
            </a:r>
            <a:r>
              <a:rPr lang="mr-IN" sz="2000" dirty="0">
                <a:solidFill>
                  <a:srgbClr val="000000"/>
                </a:solidFill>
                <a:latin typeface="Menlo-Regular" charset="0"/>
              </a:rPr>
              <a:t>); </a:t>
            </a:r>
          </a:p>
          <a:p>
            <a:endParaRPr lang="mr-IN" sz="2000" dirty="0">
              <a:solidFill>
                <a:srgbClr val="000000"/>
              </a:solidFill>
              <a:latin typeface="Menlo-Regular" charset="0"/>
            </a:endParaRPr>
          </a:p>
          <a:p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3214688" y="714375"/>
            <a:ext cx="1042988" cy="54292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81524" y="1481138"/>
            <a:ext cx="2005013" cy="54292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09675" y="2276475"/>
            <a:ext cx="2819400" cy="54292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09675" y="3157537"/>
            <a:ext cx="2819400" cy="54292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934075" y="424097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F4005F"/>
                </a:solidFill>
                <a:latin typeface="Menlo-Regular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Counter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Value {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get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set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5AA314"/>
                </a:solidFill>
                <a:latin typeface="Menlo-Regular" charset="0"/>
              </a:rPr>
              <a:t>inc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() { Value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++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5AA314"/>
                </a:solidFill>
                <a:latin typeface="Menlo-Regular" charset="0"/>
              </a:rPr>
              <a:t>dec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() { Value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--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5AA314"/>
                </a:solidFill>
                <a:latin typeface="Menlo-Regular" charset="0"/>
              </a:rPr>
              <a:t>set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) { Value </a:t>
            </a:r>
            <a:r>
              <a:rPr lang="en-US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83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0"/>
            <a:ext cx="12451976" cy="6858000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counter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Store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&gt;();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Assert.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Equals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0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counter.State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Dispatch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5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Assert.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Equals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5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counter.State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Dispatch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EC4307"/>
                </a:solidFill>
                <a:latin typeface="Menlo-Regular" charset="0"/>
              </a:rPr>
              <a:t>"+"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Assert.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Equals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6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counter.State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Dispatch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EC4307"/>
                </a:solidFill>
                <a:latin typeface="Menlo-Regular" charset="0"/>
              </a:rPr>
              <a:t>"-"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Assert.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Equals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5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counter.State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);</a:t>
            </a:r>
          </a:p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614363" y="2228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7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7EF-4424-8048-9A76-D04FED14B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Demo03 - </a:t>
            </a:r>
            <a:r>
              <a:rPr lang="sr-Latn-RS" dirty="0" err="1"/>
              <a:t>Can</a:t>
            </a:r>
            <a:r>
              <a:rPr lang="sr-Latn-RS" dirty="0"/>
              <a:t> I </a:t>
            </a:r>
            <a:r>
              <a:rPr lang="sr-Latn-RS" dirty="0" err="1"/>
              <a:t>have</a:t>
            </a:r>
            <a:r>
              <a:rPr lang="sr-Latn-RS" dirty="0"/>
              <a:t> </a:t>
            </a:r>
            <a:r>
              <a:rPr lang="sr-Latn-RS" dirty="0" err="1"/>
              <a:t>real</a:t>
            </a:r>
            <a:r>
              <a:rPr lang="sr-Latn-RS" dirty="0"/>
              <a:t> </a:t>
            </a:r>
            <a:r>
              <a:rPr lang="sr-Latn-RS" dirty="0" err="1"/>
              <a:t>world</a:t>
            </a:r>
            <a:r>
              <a:rPr lang="sr-Latn-RS" dirty="0"/>
              <a:t> </a:t>
            </a:r>
            <a:r>
              <a:rPr lang="sr-Latn-RS" dirty="0" err="1"/>
              <a:t>example</a:t>
            </a:r>
            <a:r>
              <a:rPr lang="sr-Latn-R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22CED-6A09-AB43-A358-1F1996315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1770173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B08CD-C94E-3443-B9F3-9AE64BB85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Immutability</a:t>
            </a:r>
            <a:r>
              <a:rPr lang="sr-Latn-RS" dirty="0"/>
              <a:t> in C# is hard!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A93DA-D835-9841-BA2C-639C82500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err="1"/>
              <a:t>Not</a:t>
            </a:r>
            <a:r>
              <a:rPr lang="sr-Latn-RS" dirty="0"/>
              <a:t> </a:t>
            </a:r>
            <a:r>
              <a:rPr lang="sr-Latn-RS" dirty="0" err="1"/>
              <a:t>really</a:t>
            </a:r>
            <a:r>
              <a:rPr lang="sr-Latn-RS" dirty="0"/>
              <a:t> </a:t>
            </a:r>
            <a:r>
              <a:rPr lang="sr-Latn-RS" dirty="0" err="1"/>
              <a:t>built</a:t>
            </a:r>
            <a:r>
              <a:rPr lang="sr-Latn-RS" dirty="0"/>
              <a:t>-in</a:t>
            </a:r>
          </a:p>
          <a:p>
            <a:r>
              <a:rPr lang="sr-Latn-RS" dirty="0" err="1"/>
              <a:t>Lots</a:t>
            </a:r>
            <a:r>
              <a:rPr lang="sr-Latn-RS" dirty="0"/>
              <a:t> </a:t>
            </a:r>
            <a:r>
              <a:rPr lang="sr-Latn-RS" dirty="0" err="1"/>
              <a:t>of</a:t>
            </a:r>
            <a:r>
              <a:rPr lang="sr-Latn-RS" dirty="0"/>
              <a:t> </a:t>
            </a:r>
            <a:r>
              <a:rPr lang="sr-Latn-RS" dirty="0" err="1"/>
              <a:t>boilerplate</a:t>
            </a:r>
            <a:endParaRPr lang="sr-Latn-RS" dirty="0"/>
          </a:p>
          <a:p>
            <a:r>
              <a:rPr lang="sr-Latn-RS" dirty="0" err="1"/>
              <a:t>Performance</a:t>
            </a:r>
            <a:r>
              <a:rPr lang="sr-Latn-RS" dirty="0"/>
              <a:t> </a:t>
            </a:r>
            <a:r>
              <a:rPr lang="sr-Latn-RS" dirty="0" err="1"/>
              <a:t>issues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350650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431C4-9820-E342-9AD0-1E3E07F03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Future </a:t>
            </a:r>
            <a:r>
              <a:rPr lang="sr-Latn-RS" dirty="0" err="1"/>
              <a:t>of</a:t>
            </a:r>
            <a:r>
              <a:rPr lang="sr-Latn-RS" dirty="0"/>
              <a:t> C#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C160B-13BF-C14C-957C-BB76EA9D4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r-Latn-RS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sr-Latn-RS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https://blogs.msdn.microsoft.com/seteplia/2018/03/07/the-in-modifier-and-the-readonly-structs-in-c/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/>
              <a:t>Record</a:t>
            </a:r>
            <a:r>
              <a:rPr lang="sr-Latn-RS" dirty="0"/>
              <a:t> </a:t>
            </a:r>
            <a:r>
              <a:rPr lang="sr-Latn-RS" dirty="0" err="1"/>
              <a:t>types</a:t>
            </a:r>
            <a:r>
              <a:rPr lang="sr-Latn-RS" dirty="0"/>
              <a:t> 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https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://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github.com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dotnet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csharplang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blob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/master/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proposals</a:t>
            </a:r>
            <a:r>
              <a:rPr lang="sr-Latn-RS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sr-Latn-R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records.md</a:t>
            </a:r>
            <a:endParaRPr lang="sr-Latn-R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r-Latn-RS" dirty="0" err="1"/>
              <a:t>Generate</a:t>
            </a:r>
            <a:r>
              <a:rPr lang="sr-Latn-RS" dirty="0"/>
              <a:t> </a:t>
            </a:r>
            <a:r>
              <a:rPr lang="sr-Latn-RS" dirty="0" err="1"/>
              <a:t>the</a:t>
            </a:r>
            <a:r>
              <a:rPr lang="sr-Latn-RS" dirty="0"/>
              <a:t> </a:t>
            </a:r>
            <a:r>
              <a:rPr lang="sr-Latn-RS" dirty="0" err="1"/>
              <a:t>good</a:t>
            </a:r>
            <a:r>
              <a:rPr lang="sr-Latn-RS" dirty="0"/>
              <a:t> </a:t>
            </a:r>
            <a:r>
              <a:rPr lang="sr-Latn-RS" dirty="0" err="1"/>
              <a:t>stuff</a:t>
            </a:r>
            <a:r>
              <a:rPr lang="sr-Latn-RS" dirty="0"/>
              <a:t> </a:t>
            </a:r>
            <a:r>
              <a:rPr lang="sr-Latn-RS" dirty="0" err="1"/>
              <a:t>for</a:t>
            </a:r>
            <a:r>
              <a:rPr lang="sr-Latn-RS" dirty="0"/>
              <a:t> </a:t>
            </a:r>
            <a:r>
              <a:rPr lang="sr-Latn-RS" dirty="0" err="1"/>
              <a:t>you</a:t>
            </a:r>
            <a:endParaRPr lang="sr-Latn-RS" dirty="0"/>
          </a:p>
          <a:p>
            <a:endParaRPr lang="sr-Latn-RS" dirty="0"/>
          </a:p>
          <a:p>
            <a:pPr marL="0" indent="0">
              <a:buNone/>
            </a:pP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Pair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 First, </a:t>
            </a: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hr-HR" dirty="0" err="1">
                <a:latin typeface="Consolas" panose="020B0609020204030204" pitchFamily="49" charset="0"/>
                <a:cs typeface="Consolas" panose="020B0609020204030204" pitchFamily="49" charset="0"/>
              </a:rPr>
              <a:t>Second</a:t>
            </a:r>
            <a:r>
              <a:rPr lang="hr-HR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sr-Latn-R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0094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21DC3A-8B11-7143-98EE-9EA5AD0CBE4F}"/>
              </a:ext>
            </a:extLst>
          </p:cNvPr>
          <p:cNvSpPr/>
          <p:nvPr/>
        </p:nvSpPr>
        <p:spPr>
          <a:xfrm>
            <a:off x="0" y="0"/>
            <a:ext cx="121920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struct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: 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IEquatable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&lt;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&gt;</a:t>
            </a:r>
          </a:p>
          <a:p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First {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get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 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{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get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 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First,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2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this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.First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First;</a:t>
            </a:r>
          </a:p>
          <a:p>
            <a:pPr lvl="2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this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.Second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bool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Equals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other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 </a:t>
            </a:r>
            <a:r>
              <a:rPr lang="hr-HR" sz="1400" dirty="0">
                <a:solidFill>
                  <a:srgbClr val="9F9F8F"/>
                </a:solidFill>
                <a:latin typeface="Fira Code" panose="020B0509050000020004" pitchFamily="49" charset="0"/>
              </a:rPr>
              <a:t>// for </a:t>
            </a:r>
            <a:r>
              <a:rPr lang="hr-HR" sz="1400" dirty="0" err="1">
                <a:solidFill>
                  <a:srgbClr val="9F9F8F"/>
                </a:solidFill>
                <a:latin typeface="Fira Code" panose="020B0509050000020004" pitchFamily="49" charset="0"/>
              </a:rPr>
              <a:t>IEquatable</a:t>
            </a:r>
            <a:r>
              <a:rPr lang="hr-HR" sz="1400" dirty="0">
                <a:solidFill>
                  <a:srgbClr val="9F9F8F"/>
                </a:solidFill>
                <a:latin typeface="Fira Code" panose="020B0509050000020004" pitchFamily="49" charset="0"/>
              </a:rPr>
              <a:t>&lt;</a:t>
            </a:r>
            <a:r>
              <a:rPr lang="hr-HR" sz="1400" dirty="0" err="1">
                <a:solidFill>
                  <a:srgbClr val="9F9F8F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9F9F8F"/>
                </a:solidFill>
                <a:latin typeface="Fira Code" panose="020B0509050000020004" pitchFamily="49" charset="0"/>
              </a:rPr>
              <a:t>&gt;</a:t>
            </a:r>
            <a:endParaRPr lang="hr-HR" sz="1400" dirty="0">
              <a:solidFill>
                <a:srgbClr val="000000"/>
              </a:solidFill>
              <a:latin typeface="Fira Code" panose="020B0509050000020004" pitchFamily="49" charset="0"/>
            </a:endParaRP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1"/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Equals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(First,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other.First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&amp;&amp;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Equals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other.Second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);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override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bool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Equals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other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1"/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other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as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?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.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Equals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this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AE81FF"/>
                </a:solidFill>
                <a:latin typeface="Fira Code" panose="020B0509050000020004" pitchFamily="49" charset="0"/>
              </a:rPr>
              <a:t>true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override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int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GetHashCode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()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1"/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(First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?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.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GetHashCode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()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*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AE81FF"/>
                </a:solidFill>
                <a:latin typeface="Fira Code" panose="020B0509050000020004" pitchFamily="49" charset="0"/>
              </a:rPr>
              <a:t>17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+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?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.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GetHashCode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()).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GetValueOrDefault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();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With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First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this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.First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this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.Second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=&gt;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Pair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(First,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);</a:t>
            </a:r>
          </a:p>
          <a:p>
            <a:pPr lvl="1"/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void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6AAF19"/>
                </a:solidFill>
                <a:latin typeface="Fira Code" panose="020B0509050000020004" pitchFamily="49" charset="0"/>
              </a:rPr>
              <a:t>Deconstruct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out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First,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out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F92672"/>
                </a:solidFill>
                <a:latin typeface="Fira Code" panose="020B0509050000020004" pitchFamily="49" charset="0"/>
              </a:rPr>
              <a:t>object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2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First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self.First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2"/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400" dirty="0" err="1">
                <a:solidFill>
                  <a:srgbClr val="000000"/>
                </a:solidFill>
                <a:latin typeface="Fira Code" panose="020B0509050000020004" pitchFamily="49" charset="0"/>
              </a:rPr>
              <a:t>self.Second</a:t>
            </a:r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1"/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r>
              <a:rPr lang="hr-HR" sz="14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  <a:endParaRPr lang="hr-HR" sz="1400" b="0" dirty="0">
              <a:solidFill>
                <a:srgbClr val="000000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262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31107" y="1443841"/>
            <a:ext cx="97297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i="1" dirty="0">
              <a:solidFill>
                <a:srgbClr val="24292E"/>
              </a:solidFill>
              <a:latin typeface="-apple-system" charset="0"/>
            </a:endParaRPr>
          </a:p>
          <a:p>
            <a:pPr lvl="1"/>
            <a:r>
              <a:rPr lang="en-US" sz="3600" i="1" dirty="0">
                <a:solidFill>
                  <a:srgbClr val="24292E"/>
                </a:solidFill>
                <a:latin typeface="-apple-system" charset="0"/>
              </a:rPr>
              <a:t>"Not about potential power of doing more - it's about </a:t>
            </a:r>
            <a:r>
              <a:rPr lang="en-US" sz="3600" b="1" i="1" dirty="0">
                <a:solidFill>
                  <a:srgbClr val="24292E"/>
                </a:solidFill>
                <a:latin typeface="-apple-system" charset="0"/>
              </a:rPr>
              <a:t>exploiting properties you gain by doing less</a:t>
            </a:r>
            <a:r>
              <a:rPr lang="en-US" sz="3600" i="1" dirty="0">
                <a:solidFill>
                  <a:srgbClr val="24292E"/>
                </a:solidFill>
                <a:latin typeface="-apple-system" charset="0"/>
              </a:rPr>
              <a:t>."</a:t>
            </a:r>
            <a:endParaRPr lang="en-US" sz="3600" i="1" dirty="0"/>
          </a:p>
          <a:p>
            <a:endParaRPr lang="en-US" sz="3600" i="1" dirty="0"/>
          </a:p>
          <a:p>
            <a:r>
              <a:rPr lang="en-US" sz="3600" i="1" dirty="0"/>
              <a:t>	- Cheng Lou</a:t>
            </a:r>
            <a:br>
              <a:rPr lang="en-US" sz="3600" i="1" dirty="0"/>
            </a:b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375900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A3918AD-8360-D54F-B72C-C2AB847AE8D4}"/>
              </a:ext>
            </a:extLst>
          </p:cNvPr>
          <p:cNvSpPr/>
          <p:nvPr/>
        </p:nvSpPr>
        <p:spPr>
          <a:xfrm>
            <a:off x="0" y="2247900"/>
            <a:ext cx="12192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class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dirty="0" err="1">
                <a:solidFill>
                  <a:srgbClr val="000000"/>
                </a:solidFill>
                <a:latin typeface="Fira Code" panose="020B0509050000020004" pitchFamily="49" charset="0"/>
              </a:rPr>
              <a:t>DownloadExerciseHistoryAction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: </a:t>
            </a:r>
            <a:r>
              <a:rPr lang="hr-HR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IAction</a:t>
            </a:r>
            <a:endParaRPr lang="hr-HR" dirty="0">
              <a:solidFill>
                <a:srgbClr val="000000"/>
              </a:solidFill>
              <a:latin typeface="Fira Code" panose="020B0509050000020004" pitchFamily="49" charset="0"/>
            </a:endParaRPr>
          </a:p>
          <a:p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r>
              <a:rPr lang="hr-HR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ExercisesStatisticsResponse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dirty="0" err="1">
                <a:solidFill>
                  <a:srgbClr val="000000"/>
                </a:solidFill>
                <a:latin typeface="Fira Code" panose="020B0509050000020004" pitchFamily="49" charset="0"/>
              </a:rPr>
              <a:t>ExerciseStatistics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{ </a:t>
            </a:r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get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; </a:t>
            </a:r>
            <a:r>
              <a:rPr lang="hr-HR" dirty="0">
                <a:solidFill>
                  <a:srgbClr val="F92672"/>
                </a:solidFill>
                <a:latin typeface="Fira Code" panose="020B0509050000020004" pitchFamily="49" charset="0"/>
              </a:rPr>
              <a:t>set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; }</a:t>
            </a:r>
          </a:p>
          <a:p>
            <a:r>
              <a:rPr lang="hr-HR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ClientExercise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dirty="0" err="1">
                <a:solidFill>
                  <a:srgbClr val="000000"/>
                </a:solidFill>
                <a:latin typeface="Fira Code" panose="020B0509050000020004" pitchFamily="49" charset="0"/>
              </a:rPr>
              <a:t>Exercise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 { </a:t>
            </a:r>
            <a:r>
              <a:rPr lang="hr-HR" dirty="0" err="1">
                <a:solidFill>
                  <a:srgbClr val="F92672"/>
                </a:solidFill>
                <a:latin typeface="Fira Code" panose="020B0509050000020004" pitchFamily="49" charset="0"/>
              </a:rPr>
              <a:t>get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; </a:t>
            </a:r>
            <a:r>
              <a:rPr lang="hr-HR" dirty="0">
                <a:solidFill>
                  <a:srgbClr val="F92672"/>
                </a:solidFill>
                <a:latin typeface="Fira Code" panose="020B0509050000020004" pitchFamily="49" charset="0"/>
              </a:rPr>
              <a:t>set</a:t>
            </a:r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; }</a:t>
            </a:r>
          </a:p>
          <a:p>
            <a:r>
              <a:rPr lang="hr-HR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  <a:endParaRPr lang="hr-HR" b="0" dirty="0">
              <a:solidFill>
                <a:srgbClr val="000000"/>
              </a:solidFill>
              <a:effectLst/>
              <a:latin typeface="Fira Code" panose="020B05090500000200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42873F7-ABA7-F146-A25D-7A30A513E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Actions are obvious, serializable</a:t>
            </a:r>
          </a:p>
        </p:txBody>
      </p:sp>
    </p:spTree>
    <p:extLst>
      <p:ext uri="{BB962C8B-B14F-4D97-AF65-F5344CB8AC3E}">
        <p14:creationId xmlns:p14="http://schemas.microsoft.com/office/powerpoint/2010/main" val="27450679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42873F7-ABA7-F146-A25D-7A30A513E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Handle….immutably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554DC7-0694-E747-951C-CE4F03D67B83}"/>
              </a:ext>
            </a:extLst>
          </p:cNvPr>
          <p:cNvSpPr/>
          <p:nvPr/>
        </p:nvSpPr>
        <p:spPr>
          <a:xfrm>
            <a:off x="0" y="1690688"/>
            <a:ext cx="1219200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class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ExercisesStatisticsData</a:t>
            </a:r>
            <a:endParaRPr lang="hr-HR" sz="1100" dirty="0">
              <a:solidFill>
                <a:srgbClr val="000000"/>
              </a:solidFill>
              <a:latin typeface="Fira Code" panose="020B0509050000020004" pitchFamily="49" charset="0"/>
            </a:endParaRPr>
          </a:p>
          <a:p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1"/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Dictionary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&lt;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int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ExerciseStatistic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&gt;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ExercisesStatistics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{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get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;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set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; } =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Dictionary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&lt;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int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ExerciseStatistic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&gt;();</a:t>
            </a:r>
          </a:p>
          <a:p>
            <a:pPr lvl="1"/>
            <a:b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</a:b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public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static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ExercisesStatisticsData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6AAF19"/>
                </a:solidFill>
                <a:latin typeface="Fira Code" panose="020B0509050000020004" pitchFamily="49" charset="0"/>
              </a:rPr>
              <a:t>Reducer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ExercisesStatisticsData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state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IAction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1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2"/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if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SelectClientAction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2"/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ExercisesStatisticsData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();</a:t>
            </a:r>
          </a:p>
          <a:p>
            <a:pPr lvl="2"/>
            <a:b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</a:b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if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DownloadExerciseHistoryAction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2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3"/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var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deha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DownloadExerciseHistoryAction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3"/>
            <a:b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</a:b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var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clone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ExercisesStatisticsData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state.</a:t>
            </a:r>
            <a:r>
              <a:rPr lang="hr-HR" sz="1100" dirty="0" err="1">
                <a:solidFill>
                  <a:srgbClr val="6AAF19"/>
                </a:solidFill>
                <a:latin typeface="Fira Code" panose="020B0509050000020004" pitchFamily="49" charset="0"/>
              </a:rPr>
              <a:t>MemberwiseClone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();</a:t>
            </a:r>
          </a:p>
          <a:p>
            <a:pPr lvl="3"/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clone.ExercisesStatistics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Dictionary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&lt;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int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ExerciseStatistic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&gt;(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state.ExercisesStatistics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);</a:t>
            </a:r>
          </a:p>
          <a:p>
            <a:pPr lvl="3"/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clone.ExercisesStatistics.</a:t>
            </a:r>
            <a:r>
              <a:rPr lang="hr-HR" sz="1100" dirty="0" err="1">
                <a:solidFill>
                  <a:srgbClr val="6AAF19"/>
                </a:solidFill>
                <a:latin typeface="Fira Code" panose="020B0509050000020004" pitchFamily="49" charset="0"/>
              </a:rPr>
              <a:t>Remove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deha.Exercise.ClientExerciseId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);</a:t>
            </a:r>
          </a:p>
          <a:p>
            <a:pPr lvl="3"/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clone.ExercisesStatistics.</a:t>
            </a:r>
            <a:r>
              <a:rPr lang="hr-HR" sz="1100" dirty="0" err="1">
                <a:solidFill>
                  <a:srgbClr val="6AAF19"/>
                </a:solidFill>
                <a:latin typeface="Fira Code" panose="020B0509050000020004" pitchFamily="49" charset="0"/>
              </a:rPr>
              <a:t>Add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deha.Exercise.ClientExerciseId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ExerciseStatistic</a:t>
            </a:r>
            <a:endParaRPr lang="hr-HR" sz="1100" dirty="0">
              <a:solidFill>
                <a:srgbClr val="000000"/>
              </a:solidFill>
              <a:latin typeface="Fira Code" panose="020B0509050000020004" pitchFamily="49" charset="0"/>
            </a:endParaRPr>
          </a:p>
          <a:p>
            <a:pPr lvl="3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{</a:t>
            </a:r>
          </a:p>
          <a:p>
            <a:pPr lvl="4"/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Exercise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deha.Exercise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,</a:t>
            </a:r>
          </a:p>
          <a:p>
            <a:pPr lvl="4"/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Stats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=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deha.ExerciseStatistics</a:t>
            </a:r>
            <a:endParaRPr lang="hr-HR" sz="1100" dirty="0">
              <a:solidFill>
                <a:srgbClr val="000000"/>
              </a:solidFill>
              <a:latin typeface="Fira Code" panose="020B0509050000020004" pitchFamily="49" charset="0"/>
            </a:endParaRPr>
          </a:p>
          <a:p>
            <a:pPr lvl="3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});</a:t>
            </a:r>
          </a:p>
          <a:p>
            <a:pPr lvl="3"/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clone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2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pPr lvl="2"/>
            <a:b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</a:b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if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(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is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LogoutAction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)</a:t>
            </a:r>
          </a:p>
          <a:p>
            <a:pPr lvl="2"/>
            <a:r>
              <a:rPr lang="hr-HR" sz="1100" dirty="0">
                <a:solidFill>
                  <a:srgbClr val="F92672"/>
                </a:solidFill>
                <a:latin typeface="Fira Code" panose="020B0509050000020004" pitchFamily="49" charset="0"/>
              </a:rPr>
              <a:t>	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new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i="1" dirty="0" err="1">
                <a:solidFill>
                  <a:srgbClr val="28C6E4"/>
                </a:solidFill>
                <a:latin typeface="Fira Code" panose="020B0509050000020004" pitchFamily="49" charset="0"/>
              </a:rPr>
              <a:t>ExercisesStatisticsData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();</a:t>
            </a:r>
          </a:p>
          <a:p>
            <a:pPr lvl="2"/>
            <a:b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</a:br>
            <a:r>
              <a:rPr lang="hr-HR" sz="1100" dirty="0" err="1">
                <a:solidFill>
                  <a:srgbClr val="F92672"/>
                </a:solidFill>
                <a:latin typeface="Fira Code" panose="020B0509050000020004" pitchFamily="49" charset="0"/>
              </a:rPr>
              <a:t>return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 </a:t>
            </a:r>
            <a:r>
              <a:rPr lang="hr-HR" sz="1100" dirty="0" err="1">
                <a:solidFill>
                  <a:srgbClr val="000000"/>
                </a:solidFill>
                <a:latin typeface="Fira Code" panose="020B0509050000020004" pitchFamily="49" charset="0"/>
              </a:rPr>
              <a:t>state</a:t>
            </a:r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;</a:t>
            </a:r>
          </a:p>
          <a:p>
            <a:pPr lvl="1"/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</a:p>
          <a:p>
            <a:r>
              <a:rPr lang="hr-HR" sz="1100" dirty="0">
                <a:solidFill>
                  <a:srgbClr val="000000"/>
                </a:solidFill>
                <a:latin typeface="Fira Code" panose="020B0509050000020004" pitchFamily="49" charset="0"/>
              </a:rPr>
              <a:t>}</a:t>
            </a:r>
            <a:endParaRPr lang="hr-HR" sz="1100" b="0" dirty="0">
              <a:solidFill>
                <a:srgbClr val="000000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787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Immutable is unrealistic</a:t>
            </a: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0" y="1690688"/>
            <a:ext cx="12192000" cy="1477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List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Chicken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 chickens;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(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0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&lt;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chickens.Count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++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chickens[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].stomach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food;</a:t>
            </a:r>
          </a:p>
        </p:txBody>
      </p:sp>
    </p:spTree>
    <p:extLst>
      <p:ext uri="{BB962C8B-B14F-4D97-AF65-F5344CB8AC3E}">
        <p14:creationId xmlns:p14="http://schemas.microsoft.com/office/powerpoint/2010/main" val="18742074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1CD09-3E16-6348-BCBA-15E493199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Memory</a:t>
            </a:r>
            <a:r>
              <a:rPr lang="sr-Latn-RS" dirty="0"/>
              <a:t> </a:t>
            </a:r>
            <a:r>
              <a:rPr lang="sr-Latn-RS" dirty="0" err="1"/>
              <a:t>efficiency</a:t>
            </a:r>
            <a:r>
              <a:rPr lang="sr-Latn-RS" dirty="0"/>
              <a:t>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07BFE0-556E-2F4E-B3AA-8E8937C29B7E}"/>
              </a:ext>
            </a:extLst>
          </p:cNvPr>
          <p:cNvSpPr/>
          <p:nvPr/>
        </p:nvSpPr>
        <p:spPr>
          <a:xfrm>
            <a:off x="2580362" y="1979113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CDDF63-188D-D940-BBF4-C8A71743E12B}"/>
              </a:ext>
            </a:extLst>
          </p:cNvPr>
          <p:cNvSpPr/>
          <p:nvPr/>
        </p:nvSpPr>
        <p:spPr>
          <a:xfrm>
            <a:off x="1946754" y="3697267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B656F-0014-8343-9F76-5525639A567B}"/>
              </a:ext>
            </a:extLst>
          </p:cNvPr>
          <p:cNvSpPr/>
          <p:nvPr/>
        </p:nvSpPr>
        <p:spPr>
          <a:xfrm>
            <a:off x="3301652" y="3697267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461425A-34B6-E445-85CD-2B12E10BBD37}"/>
              </a:ext>
            </a:extLst>
          </p:cNvPr>
          <p:cNvSpPr/>
          <p:nvPr/>
        </p:nvSpPr>
        <p:spPr>
          <a:xfrm>
            <a:off x="3980145" y="4901853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DBEBD42-802F-AF45-8157-D0C5E76D28FF}"/>
              </a:ext>
            </a:extLst>
          </p:cNvPr>
          <p:cNvCxnSpPr>
            <a:stCxn id="4" idx="5"/>
            <a:endCxn id="6" idx="0"/>
          </p:cNvCxnSpPr>
          <p:nvPr/>
        </p:nvCxnSpPr>
        <p:spPr>
          <a:xfrm>
            <a:off x="3296702" y="2695453"/>
            <a:ext cx="424572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DC9B664-D745-9B40-A084-98A8C3599BC9}"/>
              </a:ext>
            </a:extLst>
          </p:cNvPr>
          <p:cNvCxnSpPr>
            <a:stCxn id="4" idx="3"/>
            <a:endCxn id="5" idx="0"/>
          </p:cNvCxnSpPr>
          <p:nvPr/>
        </p:nvCxnSpPr>
        <p:spPr>
          <a:xfrm flipH="1">
            <a:off x="2366376" y="2695453"/>
            <a:ext cx="336890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00A16F-D0AC-A94C-884E-CFDF5E708332}"/>
              </a:ext>
            </a:extLst>
          </p:cNvPr>
          <p:cNvCxnSpPr>
            <a:stCxn id="6" idx="5"/>
            <a:endCxn id="7" idx="0"/>
          </p:cNvCxnSpPr>
          <p:nvPr/>
        </p:nvCxnSpPr>
        <p:spPr>
          <a:xfrm>
            <a:off x="4017992" y="4413607"/>
            <a:ext cx="381775" cy="488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366958C-BAF2-1E4F-AEB7-4AA6455EC42E}"/>
              </a:ext>
            </a:extLst>
          </p:cNvPr>
          <p:cNvSpPr/>
          <p:nvPr/>
        </p:nvSpPr>
        <p:spPr>
          <a:xfrm>
            <a:off x="7775799" y="1979113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17FD3BD-9DC2-074A-871C-F3C924EB50AC}"/>
              </a:ext>
            </a:extLst>
          </p:cNvPr>
          <p:cNvSpPr/>
          <p:nvPr/>
        </p:nvSpPr>
        <p:spPr>
          <a:xfrm>
            <a:off x="7142191" y="3697267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C07164-5FBA-5947-8B76-9D9D8187C17E}"/>
              </a:ext>
            </a:extLst>
          </p:cNvPr>
          <p:cNvSpPr/>
          <p:nvPr/>
        </p:nvSpPr>
        <p:spPr>
          <a:xfrm>
            <a:off x="8497089" y="3697267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B15C003-B3A1-EE4C-B711-1787A0620D51}"/>
              </a:ext>
            </a:extLst>
          </p:cNvPr>
          <p:cNvSpPr/>
          <p:nvPr/>
        </p:nvSpPr>
        <p:spPr>
          <a:xfrm>
            <a:off x="9175582" y="4901853"/>
            <a:ext cx="839244" cy="8392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FB97D61-AB64-AA48-8AA2-405BA1B8F71B}"/>
              </a:ext>
            </a:extLst>
          </p:cNvPr>
          <p:cNvCxnSpPr>
            <a:stCxn id="14" idx="5"/>
            <a:endCxn id="16" idx="0"/>
          </p:cNvCxnSpPr>
          <p:nvPr/>
        </p:nvCxnSpPr>
        <p:spPr>
          <a:xfrm>
            <a:off x="8492139" y="2695453"/>
            <a:ext cx="424572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F9E5E94-71D8-F849-B70A-4571D0C956A2}"/>
              </a:ext>
            </a:extLst>
          </p:cNvPr>
          <p:cNvCxnSpPr>
            <a:stCxn id="14" idx="3"/>
            <a:endCxn id="15" idx="0"/>
          </p:cNvCxnSpPr>
          <p:nvPr/>
        </p:nvCxnSpPr>
        <p:spPr>
          <a:xfrm flipH="1">
            <a:off x="7561813" y="2695453"/>
            <a:ext cx="336890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C988BD3-6ECE-D74B-9A9D-6127400F18D4}"/>
              </a:ext>
            </a:extLst>
          </p:cNvPr>
          <p:cNvCxnSpPr>
            <a:stCxn id="16" idx="5"/>
            <a:endCxn id="17" idx="0"/>
          </p:cNvCxnSpPr>
          <p:nvPr/>
        </p:nvCxnSpPr>
        <p:spPr>
          <a:xfrm>
            <a:off x="9213429" y="4413607"/>
            <a:ext cx="381775" cy="488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0E87F0F-C1E9-8042-9D7F-D253AE032272}"/>
              </a:ext>
            </a:extLst>
          </p:cNvPr>
          <p:cNvSpPr/>
          <p:nvPr/>
        </p:nvSpPr>
        <p:spPr>
          <a:xfrm>
            <a:off x="4997886" y="3557392"/>
            <a:ext cx="1590805" cy="787969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 err="1"/>
              <a:t>Change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102493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1CD09-3E16-6348-BCBA-15E493199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Memory</a:t>
            </a:r>
            <a:r>
              <a:rPr lang="sr-Latn-RS" dirty="0"/>
              <a:t> </a:t>
            </a:r>
            <a:r>
              <a:rPr lang="sr-Latn-RS" dirty="0" err="1"/>
              <a:t>efficiency</a:t>
            </a:r>
            <a:r>
              <a:rPr lang="sr-Latn-RS" dirty="0"/>
              <a:t>!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07BFE0-556E-2F4E-B3AA-8E8937C29B7E}"/>
              </a:ext>
            </a:extLst>
          </p:cNvPr>
          <p:cNvSpPr/>
          <p:nvPr/>
        </p:nvSpPr>
        <p:spPr>
          <a:xfrm>
            <a:off x="3519814" y="1914069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CDDF63-188D-D940-BBF4-C8A71743E12B}"/>
              </a:ext>
            </a:extLst>
          </p:cNvPr>
          <p:cNvSpPr/>
          <p:nvPr/>
        </p:nvSpPr>
        <p:spPr>
          <a:xfrm>
            <a:off x="2886206" y="3632223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B656F-0014-8343-9F76-5525639A567B}"/>
              </a:ext>
            </a:extLst>
          </p:cNvPr>
          <p:cNvSpPr/>
          <p:nvPr/>
        </p:nvSpPr>
        <p:spPr>
          <a:xfrm>
            <a:off x="4241104" y="3632223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461425A-34B6-E445-85CD-2B12E10BBD37}"/>
              </a:ext>
            </a:extLst>
          </p:cNvPr>
          <p:cNvSpPr/>
          <p:nvPr/>
        </p:nvSpPr>
        <p:spPr>
          <a:xfrm>
            <a:off x="4919597" y="4836809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DBEBD42-802F-AF45-8157-D0C5E76D28FF}"/>
              </a:ext>
            </a:extLst>
          </p:cNvPr>
          <p:cNvCxnSpPr>
            <a:stCxn id="4" idx="5"/>
            <a:endCxn id="6" idx="0"/>
          </p:cNvCxnSpPr>
          <p:nvPr/>
        </p:nvCxnSpPr>
        <p:spPr>
          <a:xfrm>
            <a:off x="4236154" y="2630409"/>
            <a:ext cx="424572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DC9B664-D745-9B40-A084-98A8C3599BC9}"/>
              </a:ext>
            </a:extLst>
          </p:cNvPr>
          <p:cNvCxnSpPr>
            <a:stCxn id="4" idx="3"/>
            <a:endCxn id="5" idx="0"/>
          </p:cNvCxnSpPr>
          <p:nvPr/>
        </p:nvCxnSpPr>
        <p:spPr>
          <a:xfrm flipH="1">
            <a:off x="3305828" y="2630409"/>
            <a:ext cx="336890" cy="100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00A16F-D0AC-A94C-884E-CFDF5E708332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4957444" y="4348563"/>
            <a:ext cx="255976" cy="508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366958C-BAF2-1E4F-AEB7-4AA6455EC42E}"/>
              </a:ext>
            </a:extLst>
          </p:cNvPr>
          <p:cNvSpPr/>
          <p:nvPr/>
        </p:nvSpPr>
        <p:spPr>
          <a:xfrm>
            <a:off x="6711087" y="1690688"/>
            <a:ext cx="839244" cy="8392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B15C003-B3A1-EE4C-B711-1787A0620D51}"/>
              </a:ext>
            </a:extLst>
          </p:cNvPr>
          <p:cNvSpPr/>
          <p:nvPr/>
        </p:nvSpPr>
        <p:spPr>
          <a:xfrm>
            <a:off x="8110870" y="4613428"/>
            <a:ext cx="839244" cy="8392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FB97D61-AB64-AA48-8AA2-405BA1B8F71B}"/>
              </a:ext>
            </a:extLst>
          </p:cNvPr>
          <p:cNvCxnSpPr>
            <a:cxnSpLocks/>
            <a:stCxn id="14" idx="5"/>
            <a:endCxn id="21" idx="0"/>
          </p:cNvCxnSpPr>
          <p:nvPr/>
        </p:nvCxnSpPr>
        <p:spPr>
          <a:xfrm>
            <a:off x="7427427" y="2407028"/>
            <a:ext cx="552694" cy="1102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F9E5E94-71D8-F849-B70A-4571D0C956A2}"/>
              </a:ext>
            </a:extLst>
          </p:cNvPr>
          <p:cNvCxnSpPr>
            <a:cxnSpLocks/>
            <a:stCxn id="14" idx="3"/>
            <a:endCxn id="5" idx="0"/>
          </p:cNvCxnSpPr>
          <p:nvPr/>
        </p:nvCxnSpPr>
        <p:spPr>
          <a:xfrm flipH="1">
            <a:off x="3305828" y="2407028"/>
            <a:ext cx="3528163" cy="1225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278CED9-06BF-C64A-B093-47886F6E8168}"/>
              </a:ext>
            </a:extLst>
          </p:cNvPr>
          <p:cNvSpPr/>
          <p:nvPr/>
        </p:nvSpPr>
        <p:spPr>
          <a:xfrm>
            <a:off x="7560499" y="3509319"/>
            <a:ext cx="839244" cy="83924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EE162AC-3320-BA42-837D-BF0AF4EE9A08}"/>
              </a:ext>
            </a:extLst>
          </p:cNvPr>
          <p:cNvCxnSpPr>
            <a:stCxn id="21" idx="5"/>
            <a:endCxn id="17" idx="0"/>
          </p:cNvCxnSpPr>
          <p:nvPr/>
        </p:nvCxnSpPr>
        <p:spPr>
          <a:xfrm>
            <a:off x="8276839" y="4225659"/>
            <a:ext cx="253653" cy="387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0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2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B43E-FFF2-224F-B277-DD261948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What</a:t>
            </a:r>
            <a:r>
              <a:rPr lang="sr-Latn-RS" dirty="0"/>
              <a:t> </a:t>
            </a:r>
            <a:r>
              <a:rPr lang="sr-Latn-RS" dirty="0" err="1"/>
              <a:t>about</a:t>
            </a:r>
            <a:r>
              <a:rPr lang="sr-Latn-RS" dirty="0"/>
              <a:t>…</a:t>
            </a:r>
            <a:r>
              <a:rPr lang="sr-Latn-RS" dirty="0" err="1"/>
              <a:t>real</a:t>
            </a:r>
            <a:r>
              <a:rPr lang="sr-Latn-RS" dirty="0"/>
              <a:t> </a:t>
            </a:r>
            <a:r>
              <a:rPr lang="sr-Latn-RS" dirty="0" err="1"/>
              <a:t>world</a:t>
            </a:r>
            <a:r>
              <a:rPr lang="sr-Latn-RS" dirty="0"/>
              <a:t> </a:t>
            </a:r>
            <a:r>
              <a:rPr lang="sr-Latn-RS" dirty="0" err="1"/>
              <a:t>objects</a:t>
            </a:r>
            <a:r>
              <a:rPr lang="sr-Latn-R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AEB9-8F32-4146-B2BB-51DDFAD3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err="1"/>
              <a:t>Normalize</a:t>
            </a:r>
            <a:r>
              <a:rPr lang="sr-Latn-RS" dirty="0"/>
              <a:t> data </a:t>
            </a:r>
            <a:r>
              <a:rPr lang="sr-Latn-RS" dirty="0" err="1"/>
              <a:t>structures</a:t>
            </a:r>
            <a:endParaRPr lang="sr-Latn-RS" dirty="0"/>
          </a:p>
          <a:p>
            <a:r>
              <a:rPr lang="sr-Latn-RS" dirty="0" err="1"/>
              <a:t>Similar</a:t>
            </a:r>
            <a:r>
              <a:rPr lang="sr-Latn-RS" dirty="0"/>
              <a:t> to in-</a:t>
            </a:r>
            <a:r>
              <a:rPr lang="sr-Latn-RS" dirty="0" err="1"/>
              <a:t>memory</a:t>
            </a:r>
            <a:r>
              <a:rPr lang="sr-Latn-RS" dirty="0"/>
              <a:t> DB</a:t>
            </a:r>
          </a:p>
          <a:p>
            <a:r>
              <a:rPr lang="sr-Latn-RS" dirty="0" err="1"/>
              <a:t>Dependencies</a:t>
            </a:r>
            <a:r>
              <a:rPr lang="sr-Latn-RS" dirty="0"/>
              <a:t> are </a:t>
            </a:r>
            <a:r>
              <a:rPr lang="sr-Latn-RS" dirty="0" err="1"/>
              <a:t>unwrapped</a:t>
            </a:r>
            <a:endParaRPr lang="sr-Latn-RS" dirty="0"/>
          </a:p>
          <a:p>
            <a:r>
              <a:rPr lang="sr-Latn-RS" dirty="0" err="1"/>
              <a:t>Actually</a:t>
            </a:r>
            <a:r>
              <a:rPr lang="sr-Latn-RS" dirty="0"/>
              <a:t> </a:t>
            </a:r>
            <a:r>
              <a:rPr lang="sr-Latn-RS" dirty="0" err="1"/>
              <a:t>can</a:t>
            </a:r>
            <a:r>
              <a:rPr lang="sr-Latn-RS" dirty="0"/>
              <a:t> </a:t>
            </a:r>
            <a:r>
              <a:rPr lang="sr-Latn-RS" dirty="0" err="1"/>
              <a:t>decreases</a:t>
            </a:r>
            <a:r>
              <a:rPr lang="sr-Latn-RS" dirty="0"/>
              <a:t> </a:t>
            </a:r>
            <a:r>
              <a:rPr lang="sr-Latn-RS" dirty="0" err="1"/>
              <a:t>memory</a:t>
            </a:r>
            <a:r>
              <a:rPr lang="sr-Latn-RS" dirty="0"/>
              <a:t> </a:t>
            </a:r>
            <a:r>
              <a:rPr lang="sr-Latn-RS" dirty="0" err="1"/>
              <a:t>use</a:t>
            </a:r>
            <a:r>
              <a:rPr lang="sr-Latn-RS" dirty="0"/>
              <a:t> </a:t>
            </a:r>
            <a:r>
              <a:rPr lang="sr-Latn-RS" dirty="0" err="1"/>
              <a:t>when</a:t>
            </a:r>
            <a:r>
              <a:rPr lang="sr-Latn-RS" dirty="0"/>
              <a:t> </a:t>
            </a:r>
            <a:r>
              <a:rPr lang="sr-Latn-RS" dirty="0" err="1"/>
              <a:t>dependent</a:t>
            </a:r>
            <a:r>
              <a:rPr lang="sr-Latn-RS" dirty="0"/>
              <a:t> </a:t>
            </a:r>
            <a:r>
              <a:rPr lang="sr-Latn-RS" dirty="0" err="1"/>
              <a:t>object</a:t>
            </a:r>
            <a:r>
              <a:rPr lang="sr-Latn-RS" dirty="0"/>
              <a:t> is </a:t>
            </a:r>
            <a:r>
              <a:rPr lang="sr-Latn-RS" dirty="0" err="1"/>
              <a:t>reused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42032697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get?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Replayability</a:t>
            </a:r>
            <a:endParaRPr lang="en-US" dirty="0"/>
          </a:p>
          <a:p>
            <a:r>
              <a:rPr lang="en-US" dirty="0"/>
              <a:t>Testability</a:t>
            </a:r>
          </a:p>
          <a:p>
            <a:r>
              <a:rPr lang="en-US" dirty="0"/>
              <a:t>Time travel debugging</a:t>
            </a:r>
          </a:p>
          <a:p>
            <a:r>
              <a:rPr lang="en-US" dirty="0"/>
              <a:t>Snapshot testing – save snapshot and verify no regressions</a:t>
            </a:r>
          </a:p>
          <a:p>
            <a:r>
              <a:rPr lang="en-US" dirty="0"/>
              <a:t>Fuzzy testing</a:t>
            </a:r>
          </a:p>
          <a:p>
            <a:r>
              <a:rPr lang="en-US" dirty="0"/>
              <a:t>Maps to RPC really well</a:t>
            </a:r>
          </a:p>
        </p:txBody>
      </p:sp>
    </p:spTree>
    <p:extLst>
      <p:ext uri="{BB962C8B-B14F-4D97-AF65-F5344CB8AC3E}">
        <p14:creationId xmlns:p14="http://schemas.microsoft.com/office/powerpoint/2010/main" val="4756371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E6C1E-E1B4-F94B-9928-2510BD00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References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DD851-7778-CD42-8CA4-57DE78D2A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>
                <a:hlinkClick r:id="rId2"/>
              </a:rPr>
              <a:t>https://github.com/fsprojects/Fabulous</a:t>
            </a:r>
            <a:r>
              <a:rPr lang="sr-Latn-RS" dirty="0"/>
              <a:t> </a:t>
            </a:r>
            <a:r>
              <a:rPr lang="hr-HR" dirty="0"/>
              <a:t>F# </a:t>
            </a:r>
            <a:r>
              <a:rPr lang="hr-HR" dirty="0" err="1"/>
              <a:t>Functional</a:t>
            </a:r>
            <a:r>
              <a:rPr lang="hr-HR" dirty="0"/>
              <a:t> App Development - </a:t>
            </a:r>
            <a:r>
              <a:rPr lang="hr-HR" dirty="0" err="1"/>
              <a:t>Elmish</a:t>
            </a:r>
            <a:r>
              <a:rPr lang="hr-HR" dirty="0"/>
              <a:t> for </a:t>
            </a:r>
            <a:r>
              <a:rPr lang="hr-HR" dirty="0" err="1"/>
              <a:t>Xamarin.Forms</a:t>
            </a:r>
            <a:endParaRPr lang="hr-HR" dirty="0"/>
          </a:p>
          <a:p>
            <a:r>
              <a:rPr lang="sr-Latn-RS" dirty="0">
                <a:hlinkClick r:id="rId3"/>
              </a:rPr>
              <a:t>https://github.com/praeclarum/ImmutableUI</a:t>
            </a:r>
            <a:r>
              <a:rPr lang="sr-Latn-RS" dirty="0"/>
              <a:t> </a:t>
            </a:r>
            <a:r>
              <a:rPr lang="hr-HR" dirty="0" err="1"/>
              <a:t>Immutable</a:t>
            </a:r>
            <a:r>
              <a:rPr lang="hr-HR" dirty="0"/>
              <a:t> </a:t>
            </a:r>
            <a:r>
              <a:rPr lang="hr-HR" dirty="0" err="1"/>
              <a:t>objects</a:t>
            </a:r>
            <a:r>
              <a:rPr lang="hr-HR" dirty="0"/>
              <a:t> </a:t>
            </a:r>
            <a:r>
              <a:rPr lang="hr-HR" dirty="0" err="1"/>
              <a:t>that</a:t>
            </a:r>
            <a:r>
              <a:rPr lang="hr-HR" dirty="0"/>
              <a:t> </a:t>
            </a:r>
            <a:r>
              <a:rPr lang="hr-HR" dirty="0" err="1"/>
              <a:t>mirror</a:t>
            </a:r>
            <a:r>
              <a:rPr lang="hr-HR" dirty="0"/>
              <a:t> </a:t>
            </a:r>
            <a:r>
              <a:rPr lang="hr-HR" dirty="0" err="1"/>
              <a:t>popular</a:t>
            </a:r>
            <a:r>
              <a:rPr lang="hr-HR" dirty="0"/>
              <a:t> </a:t>
            </a:r>
            <a:r>
              <a:rPr lang="hr-HR" dirty="0" err="1"/>
              <a:t>object</a:t>
            </a:r>
            <a:r>
              <a:rPr lang="hr-HR" dirty="0"/>
              <a:t> </a:t>
            </a:r>
            <a:r>
              <a:rPr lang="hr-HR" dirty="0" err="1"/>
              <a:t>oriented</a:t>
            </a:r>
            <a:r>
              <a:rPr lang="hr-HR" dirty="0"/>
              <a:t> </a:t>
            </a:r>
            <a:r>
              <a:rPr lang="hr-HR" dirty="0" err="1"/>
              <a:t>UIs</a:t>
            </a:r>
            <a:endParaRPr lang="hr-HR" dirty="0"/>
          </a:p>
          <a:p>
            <a:r>
              <a:rPr lang="hr-HR" dirty="0" err="1"/>
              <a:t>Flutter</a:t>
            </a:r>
            <a:r>
              <a:rPr lang="hr-HR" dirty="0"/>
              <a:t>, </a:t>
            </a:r>
            <a:r>
              <a:rPr lang="hr-HR" dirty="0" err="1"/>
              <a:t>ReactNative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29327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inspiration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558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Backends are "easy"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write domain model</a:t>
            </a:r>
          </a:p>
          <a:p>
            <a:r>
              <a:rPr lang="en-US" dirty="0"/>
              <a:t>Write persistence layer</a:t>
            </a:r>
          </a:p>
          <a:p>
            <a:r>
              <a:rPr lang="en-US" dirty="0"/>
              <a:t>Write business logic and validation</a:t>
            </a:r>
          </a:p>
          <a:p>
            <a:r>
              <a:rPr lang="en-US" dirty="0"/>
              <a:t>Handle incoming requests and map domain models to DTOs</a:t>
            </a:r>
          </a:p>
        </p:txBody>
      </p:sp>
    </p:spTree>
    <p:extLst>
      <p:ext uri="{BB962C8B-B14F-4D97-AF65-F5344CB8AC3E}">
        <p14:creationId xmlns:p14="http://schemas.microsoft.com/office/powerpoint/2010/main" val="5814517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99 issues, but scaling is the biggest 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Ordering message requests</a:t>
            </a:r>
          </a:p>
          <a:p>
            <a:r>
              <a:rPr lang="en-US" dirty="0"/>
              <a:t>State </a:t>
            </a:r>
            <a:r>
              <a:rPr lang="mr-IN" dirty="0"/>
              <a:t>–</a:t>
            </a:r>
            <a:r>
              <a:rPr lang="en-US" dirty="0"/>
              <a:t> location and access</a:t>
            </a:r>
          </a:p>
          <a:p>
            <a:r>
              <a:rPr lang="en-US" dirty="0"/>
              <a:t>Auditing</a:t>
            </a:r>
          </a:p>
          <a:p>
            <a:r>
              <a:rPr lang="en-US" dirty="0"/>
              <a:t>Retroactive features</a:t>
            </a:r>
          </a:p>
          <a:p>
            <a:r>
              <a:rPr lang="en-US" dirty="0"/>
              <a:t>Scaling?</a:t>
            </a:r>
          </a:p>
          <a:p>
            <a:r>
              <a:rPr lang="en-US" dirty="0"/>
              <a:t>Reusing?</a:t>
            </a:r>
          </a:p>
          <a:p>
            <a:r>
              <a:rPr lang="en-US" dirty="0"/>
              <a:t>Splitting code for easier development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5173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paradigms do we have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CQRS </a:t>
            </a:r>
            <a:r>
              <a:rPr lang="mr-IN" dirty="0"/>
              <a:t>–</a:t>
            </a:r>
            <a:r>
              <a:rPr lang="en-US" dirty="0"/>
              <a:t> command query responsibility segregation </a:t>
            </a:r>
          </a:p>
          <a:p>
            <a:r>
              <a:rPr lang="en-US" dirty="0"/>
              <a:t>Event sourcing </a:t>
            </a:r>
            <a:r>
              <a:rPr lang="mr-IN" dirty="0"/>
              <a:t>–</a:t>
            </a:r>
            <a:r>
              <a:rPr lang="en-US" dirty="0"/>
              <a:t> only save events in the database</a:t>
            </a:r>
          </a:p>
          <a:p>
            <a:pPr lvl="1"/>
            <a:r>
              <a:rPr lang="en-US" dirty="0"/>
              <a:t>Write only database with snapshot for easier querying</a:t>
            </a:r>
          </a:p>
          <a:p>
            <a:r>
              <a:rPr lang="en-US" dirty="0"/>
              <a:t>Actors</a:t>
            </a:r>
          </a:p>
          <a:p>
            <a:r>
              <a:rPr lang="en-US" dirty="0" err="1"/>
              <a:t>Microservices</a:t>
            </a:r>
            <a:endParaRPr lang="en-US" dirty="0"/>
          </a:p>
          <a:p>
            <a:r>
              <a:rPr lang="en-US" dirty="0"/>
              <a:t>Serverless?</a:t>
            </a:r>
          </a:p>
          <a:p>
            <a:r>
              <a:rPr lang="en-US" dirty="0"/>
              <a:t>https://</a:t>
            </a:r>
            <a:r>
              <a:rPr lang="en-US" dirty="0" err="1"/>
              <a:t>martinfowler.com</a:t>
            </a:r>
            <a:r>
              <a:rPr lang="en-US" dirty="0"/>
              <a:t>/bliki/</a:t>
            </a:r>
            <a:r>
              <a:rPr lang="en-US" dirty="0" err="1"/>
              <a:t>ImmutableServer.html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97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change stuff</a:t>
            </a:r>
          </a:p>
          <a:p>
            <a:r>
              <a:rPr lang="en-US" dirty="0"/>
              <a:t>Queries return stuff</a:t>
            </a:r>
          </a:p>
        </p:txBody>
      </p:sp>
    </p:spTree>
    <p:extLst>
      <p:ext uri="{BB962C8B-B14F-4D97-AF65-F5344CB8AC3E}">
        <p14:creationId xmlns:p14="http://schemas.microsoft.com/office/powerpoint/2010/main" val="1412596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Immutable is unrealistic</a:t>
            </a: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0" y="1690688"/>
            <a:ext cx="12192000" cy="1477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List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Chicken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 chickens;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(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9D65FF"/>
                </a:solidFill>
                <a:latin typeface="Menlo-Regular" charset="0"/>
              </a:rPr>
              <a:t>0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&lt;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chickens.Count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++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 chickens[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].stomach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+=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food;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0" y="4493579"/>
            <a:ext cx="12192000" cy="56606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err="1">
                <a:solidFill>
                  <a:srgbClr val="27BADD"/>
                </a:solidFill>
                <a:latin typeface="Menlo-Italic" charset="0"/>
              </a:rPr>
              <a:t>IEnumerable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Chicken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 </a:t>
            </a:r>
            <a:r>
              <a:rPr lang="en-US" sz="2000" dirty="0" err="1">
                <a:solidFill>
                  <a:srgbClr val="5AA314"/>
                </a:solidFill>
                <a:latin typeface="Menlo-Regular" charset="0"/>
              </a:rPr>
              <a:t>FeedChickens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</a:p>
          <a:p>
            <a:r>
              <a:rPr lang="en-US" sz="2000" i="1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en-US" sz="2000" i="1" dirty="0" err="1">
                <a:solidFill>
                  <a:srgbClr val="27BADD"/>
                </a:solidFill>
                <a:latin typeface="Menlo-Italic" charset="0"/>
              </a:rPr>
              <a:t>IEnumerable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&lt;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Chicken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&gt; chickens,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en-US" sz="2000" dirty="0" err="1">
                <a:solidFill>
                  <a:srgbClr val="F4005F"/>
                </a:solidFill>
                <a:latin typeface="Menlo-Regular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food)</a:t>
            </a:r>
          </a:p>
          <a:p>
            <a:endParaRPr lang="en-US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  =&gt; chickens</a:t>
            </a:r>
          </a:p>
          <a:p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            .</a:t>
            </a:r>
            <a:r>
              <a:rPr lang="en-US" sz="2000" dirty="0">
                <a:solidFill>
                  <a:srgbClr val="5AA314"/>
                </a:solidFill>
                <a:latin typeface="Menlo-Regular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(x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=&gt;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i="1" dirty="0">
                <a:solidFill>
                  <a:srgbClr val="27BADD"/>
                </a:solidFill>
                <a:latin typeface="Menlo-Italic" charset="0"/>
              </a:rPr>
              <a:t>Chicken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Menlo-Regular" charset="0"/>
              </a:rPr>
              <a:t>x.stomach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2000" dirty="0">
                <a:solidFill>
                  <a:srgbClr val="F4005F"/>
                </a:solidFill>
                <a:latin typeface="Menlo-Regular" charset="0"/>
              </a:rPr>
              <a:t>+</a:t>
            </a:r>
            <a:r>
              <a:rPr lang="en-US" sz="2000" dirty="0">
                <a:solidFill>
                  <a:srgbClr val="000000"/>
                </a:solidFill>
                <a:latin typeface="Menlo-Regular" charset="0"/>
              </a:rPr>
              <a:t> food));</a:t>
            </a:r>
          </a:p>
          <a:p>
            <a:endParaRPr lang="is-IS" sz="2000" dirty="0">
              <a:solidFill>
                <a:srgbClr val="000000"/>
              </a:solidFill>
              <a:latin typeface="Menlo-Regular" charset="0"/>
            </a:endParaRPr>
          </a:p>
          <a:p>
            <a:endParaRPr lang="is-IS" sz="2000" dirty="0">
              <a:solidFill>
                <a:srgbClr val="000000"/>
              </a:solidFill>
              <a:latin typeface="Menlo-Regular" charset="0"/>
            </a:endParaRPr>
          </a:p>
          <a:p>
            <a:endParaRPr lang="is-IS" sz="2000" dirty="0">
              <a:solidFill>
                <a:srgbClr val="000000"/>
              </a:solidFill>
              <a:latin typeface="Menlo-Regular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713774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690688"/>
            <a:ext cx="81280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955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Actor acts as an endpoint</a:t>
            </a:r>
          </a:p>
          <a:p>
            <a:r>
              <a:rPr lang="en-US" dirty="0"/>
              <a:t>It can keep private state - locally mutable</a:t>
            </a:r>
          </a:p>
          <a:p>
            <a:r>
              <a:rPr lang="en-US" dirty="0"/>
              <a:t>Communicates via messages with other actors</a:t>
            </a:r>
          </a:p>
          <a:p>
            <a:pPr lvl="1"/>
            <a:r>
              <a:rPr lang="en-US" dirty="0"/>
              <a:t>No locks, concurrent by default</a:t>
            </a:r>
          </a:p>
          <a:p>
            <a:r>
              <a:rPr lang="en-US" dirty="0"/>
              <a:t>Can spawn new actors</a:t>
            </a:r>
          </a:p>
        </p:txBody>
      </p:sp>
    </p:spTree>
    <p:extLst>
      <p:ext uri="{BB962C8B-B14F-4D97-AF65-F5344CB8AC3E}">
        <p14:creationId xmlns:p14="http://schemas.microsoft.com/office/powerpoint/2010/main" val="963738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Actors</a:t>
            </a:r>
          </a:p>
        </p:txBody>
      </p:sp>
      <p:sp>
        <p:nvSpPr>
          <p:cNvPr id="4" name="Oval 3"/>
          <p:cNvSpPr/>
          <p:nvPr/>
        </p:nvSpPr>
        <p:spPr>
          <a:xfrm>
            <a:off x="971550" y="2300288"/>
            <a:ext cx="2143125" cy="21431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Actor</a:t>
            </a:r>
          </a:p>
        </p:txBody>
      </p:sp>
      <p:sp>
        <p:nvSpPr>
          <p:cNvPr id="5" name="Oval 4"/>
          <p:cNvSpPr/>
          <p:nvPr/>
        </p:nvSpPr>
        <p:spPr>
          <a:xfrm>
            <a:off x="6096000" y="1228725"/>
            <a:ext cx="2143125" cy="21431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Actor</a:t>
            </a:r>
          </a:p>
        </p:txBody>
      </p:sp>
      <p:cxnSp>
        <p:nvCxnSpPr>
          <p:cNvPr id="11" name="Straight Arrow Connector 10"/>
          <p:cNvCxnSpPr>
            <a:stCxn id="4" idx="7"/>
            <a:endCxn id="5" idx="2"/>
          </p:cNvCxnSpPr>
          <p:nvPr/>
        </p:nvCxnSpPr>
        <p:spPr>
          <a:xfrm flipV="1">
            <a:off x="2800822" y="2300288"/>
            <a:ext cx="3295178" cy="31385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343136" y="4756546"/>
            <a:ext cx="4571529" cy="1844279"/>
            <a:chOff x="343136" y="4756546"/>
            <a:chExt cx="4571529" cy="1844279"/>
          </a:xfrm>
        </p:grpSpPr>
        <p:sp>
          <p:nvSpPr>
            <p:cNvPr id="12" name="Oval 11"/>
            <p:cNvSpPr/>
            <p:nvPr/>
          </p:nvSpPr>
          <p:spPr>
            <a:xfrm>
              <a:off x="3585926" y="5272088"/>
              <a:ext cx="1328737" cy="132873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964531" y="5272088"/>
              <a:ext cx="1328737" cy="132873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343136" y="5272088"/>
              <a:ext cx="1328737" cy="132873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Brace 14"/>
            <p:cNvSpPr/>
            <p:nvPr/>
          </p:nvSpPr>
          <p:spPr>
            <a:xfrm rot="16200000">
              <a:off x="2332435" y="2767248"/>
              <a:ext cx="592931" cy="4571528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873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sourcing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Paradigm shift</a:t>
            </a:r>
          </a:p>
          <a:p>
            <a:r>
              <a:rPr lang="en-US" dirty="0"/>
              <a:t>Only store events in DB</a:t>
            </a:r>
          </a:p>
          <a:p>
            <a:pPr lvl="1"/>
            <a:r>
              <a:rPr lang="en-US" dirty="0"/>
              <a:t>Write only, sequential, fast</a:t>
            </a:r>
          </a:p>
          <a:p>
            <a:r>
              <a:rPr lang="en-US" dirty="0"/>
              <a:t>Combines well with CQRS</a:t>
            </a:r>
          </a:p>
        </p:txBody>
      </p:sp>
    </p:spTree>
    <p:extLst>
      <p:ext uri="{BB962C8B-B14F-4D97-AF65-F5344CB8AC3E}">
        <p14:creationId xmlns:p14="http://schemas.microsoft.com/office/powerpoint/2010/main" val="10561754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63DE7-A90F-C645-BAC9-D0995B3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What</a:t>
            </a:r>
            <a:r>
              <a:rPr lang="sr-Latn-RS" dirty="0"/>
              <a:t> </a:t>
            </a:r>
            <a:r>
              <a:rPr lang="sr-Latn-RS" dirty="0" err="1"/>
              <a:t>happens</a:t>
            </a:r>
            <a:r>
              <a:rPr lang="sr-Latn-RS" dirty="0"/>
              <a:t> </a:t>
            </a:r>
            <a:r>
              <a:rPr lang="sr-Latn-RS" dirty="0" err="1"/>
              <a:t>when</a:t>
            </a:r>
            <a:r>
              <a:rPr lang="sr-Latn-RS" dirty="0"/>
              <a:t> </a:t>
            </a:r>
            <a:r>
              <a:rPr lang="sr-Latn-RS" dirty="0" err="1"/>
              <a:t>using</a:t>
            </a:r>
            <a:r>
              <a:rPr lang="sr-Latn-RS" dirty="0"/>
              <a:t> </a:t>
            </a:r>
            <a:r>
              <a:rPr lang="sr-Latn-RS" dirty="0" err="1"/>
              <a:t>immutability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A8E53-02E4-FC4D-9931-BCF88550E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err="1"/>
              <a:t>Easier</a:t>
            </a:r>
            <a:r>
              <a:rPr lang="sr-Latn-RS" dirty="0"/>
              <a:t> to </a:t>
            </a:r>
            <a:r>
              <a:rPr lang="sr-Latn-RS" dirty="0" err="1"/>
              <a:t>reason</a:t>
            </a:r>
            <a:endParaRPr lang="sr-Latn-RS" dirty="0"/>
          </a:p>
          <a:p>
            <a:r>
              <a:rPr lang="sr-Latn-RS" dirty="0"/>
              <a:t>Data model/</a:t>
            </a:r>
            <a:r>
              <a:rPr lang="sr-Latn-RS" dirty="0" err="1"/>
              <a:t>pipeline</a:t>
            </a:r>
            <a:r>
              <a:rPr lang="sr-Latn-RS" dirty="0"/>
              <a:t> </a:t>
            </a:r>
            <a:r>
              <a:rPr lang="sr-Latn-RS" dirty="0" err="1"/>
              <a:t>architecture</a:t>
            </a:r>
            <a:endParaRPr lang="sr-Latn-RS" dirty="0"/>
          </a:p>
          <a:p>
            <a:r>
              <a:rPr lang="sr-Latn-RS" dirty="0" err="1"/>
              <a:t>Threading</a:t>
            </a:r>
            <a:r>
              <a:rPr lang="sr-Latn-RS" dirty="0"/>
              <a:t>/</a:t>
            </a:r>
            <a:r>
              <a:rPr lang="sr-Latn-RS" dirty="0" err="1"/>
              <a:t>scaling</a:t>
            </a:r>
            <a:endParaRPr lang="sr-Latn-RS" dirty="0"/>
          </a:p>
          <a:p>
            <a:r>
              <a:rPr lang="sr-Latn-RS" dirty="0" err="1"/>
              <a:t>Reproducibility</a:t>
            </a:r>
            <a:endParaRPr lang="sr-Latn-RS" dirty="0"/>
          </a:p>
          <a:p>
            <a:endParaRPr lang="sr-Latn-RS" dirty="0"/>
          </a:p>
          <a:p>
            <a:r>
              <a:rPr lang="sr-Latn-RS" dirty="0" err="1"/>
              <a:t>When</a:t>
            </a:r>
            <a:r>
              <a:rPr lang="sr-Latn-RS" dirty="0"/>
              <a:t> </a:t>
            </a:r>
            <a:r>
              <a:rPr lang="sr-Latn-RS" dirty="0" err="1"/>
              <a:t>all</a:t>
            </a:r>
            <a:r>
              <a:rPr lang="sr-Latn-RS" dirty="0"/>
              <a:t> </a:t>
            </a:r>
            <a:r>
              <a:rPr lang="sr-Latn-RS" dirty="0" err="1"/>
              <a:t>you</a:t>
            </a:r>
            <a:r>
              <a:rPr lang="sr-Latn-RS" dirty="0"/>
              <a:t> </a:t>
            </a:r>
            <a:r>
              <a:rPr lang="sr-Latn-RS" dirty="0" err="1"/>
              <a:t>need</a:t>
            </a:r>
            <a:r>
              <a:rPr lang="sr-Latn-RS" dirty="0"/>
              <a:t> is a DTO </a:t>
            </a:r>
            <a:r>
              <a:rPr lang="sr-Latn-RS" dirty="0" err="1"/>
              <a:t>and</a:t>
            </a:r>
            <a:r>
              <a:rPr lang="sr-Latn-RS" dirty="0"/>
              <a:t> </a:t>
            </a:r>
            <a:r>
              <a:rPr lang="sr-Latn-RS" dirty="0" err="1"/>
              <a:t>an</a:t>
            </a:r>
            <a:r>
              <a:rPr lang="sr-Latn-RS" dirty="0"/>
              <a:t> </a:t>
            </a:r>
            <a:r>
              <a:rPr lang="sr-Latn-RS" dirty="0" err="1"/>
              <a:t>entrypoint</a:t>
            </a:r>
            <a:r>
              <a:rPr lang="sr-Latn-RS" dirty="0"/>
              <a:t>, </a:t>
            </a:r>
            <a:r>
              <a:rPr lang="sr-Latn-RS" dirty="0" err="1"/>
              <a:t>reproducing</a:t>
            </a:r>
            <a:r>
              <a:rPr lang="sr-Latn-RS" dirty="0"/>
              <a:t> </a:t>
            </a:r>
            <a:r>
              <a:rPr lang="sr-Latn-RS" dirty="0" err="1"/>
              <a:t>issues</a:t>
            </a:r>
            <a:r>
              <a:rPr lang="sr-Latn-RS" dirty="0"/>
              <a:t> is </a:t>
            </a:r>
            <a:r>
              <a:rPr lang="sr-Latn-RS" dirty="0" err="1"/>
              <a:t>easier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5210220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Immutable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really advanced ones</a:t>
            </a:r>
          </a:p>
          <a:p>
            <a:r>
              <a:rPr lang="en-US" dirty="0"/>
              <a:t>Treat servers as immutable objects</a:t>
            </a:r>
          </a:p>
          <a:p>
            <a:r>
              <a:rPr lang="en-US" dirty="0"/>
              <a:t>Deploy services on machines as a single object and dispose</a:t>
            </a:r>
          </a:p>
          <a:p>
            <a:pPr lvl="1"/>
            <a:r>
              <a:rPr lang="en-US" dirty="0"/>
              <a:t>Containers</a:t>
            </a:r>
            <a:r>
              <a:rPr lang="en-US"/>
              <a:t>, single use VMs</a:t>
            </a:r>
            <a:endParaRPr lang="en-US" dirty="0"/>
          </a:p>
          <a:p>
            <a:r>
              <a:rPr lang="en-US" dirty="0"/>
              <a:t>No more upgrades!</a:t>
            </a:r>
          </a:p>
        </p:txBody>
      </p:sp>
    </p:spTree>
    <p:extLst>
      <p:ext uri="{BB962C8B-B14F-4D97-AF65-F5344CB8AC3E}">
        <p14:creationId xmlns:p14="http://schemas.microsoft.com/office/powerpoint/2010/main" val="7490905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6ABDED-E9A3-BE49-8EF6-D90622D02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2701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6655D9-EDB3-5C4B-ABB6-E258995F2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261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 is more</a:t>
            </a:r>
          </a:p>
          <a:p>
            <a:endParaRPr lang="en-US" dirty="0"/>
          </a:p>
          <a:p>
            <a:r>
              <a:rPr lang="en-US" dirty="0"/>
              <a:t>More:</a:t>
            </a:r>
          </a:p>
          <a:p>
            <a:pPr lvl="1"/>
            <a:r>
              <a:rPr lang="en-US" dirty="0"/>
              <a:t>work</a:t>
            </a:r>
          </a:p>
          <a:p>
            <a:pPr lvl="1"/>
            <a:r>
              <a:rPr lang="en-US" dirty="0"/>
              <a:t>productivity</a:t>
            </a:r>
          </a:p>
          <a:p>
            <a:pPr lvl="1"/>
            <a:r>
              <a:rPr lang="en-US" dirty="0"/>
              <a:t>scaling</a:t>
            </a:r>
          </a:p>
          <a:p>
            <a:pPr lvl="1"/>
            <a:r>
              <a:rPr lang="en-US" dirty="0"/>
              <a:t>predictability</a:t>
            </a:r>
          </a:p>
        </p:txBody>
      </p:sp>
    </p:spTree>
    <p:extLst>
      <p:ext uri="{BB962C8B-B14F-4D97-AF65-F5344CB8AC3E}">
        <p14:creationId xmlns:p14="http://schemas.microsoft.com/office/powerpoint/2010/main" val="3499361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4A26-B7C0-8349-8781-CFCD73115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Thanks</a:t>
            </a:r>
            <a:r>
              <a:rPr lang="sr-Latn-RS" dirty="0"/>
              <a:t>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138D9-485A-B041-B910-3BD3C8451F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59263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F92672"/>
                </a:solidFill>
                <a:latin typeface="Menlo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mu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i="1" dirty="0" err="1">
                <a:solidFill>
                  <a:srgbClr val="28C6E4"/>
                </a:solidFill>
                <a:latin typeface="Menlo" charset="0"/>
              </a:rPr>
              <a:t>MutableUser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	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25A00"/>
                </a:solidFill>
                <a:latin typeface="Menlo" charset="0"/>
              </a:rPr>
              <a:t>"John"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	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};</a:t>
            </a:r>
          </a:p>
          <a:p>
            <a:r>
              <a:rPr lang="en-US" dirty="0" err="1">
                <a:solidFill>
                  <a:srgbClr val="000000"/>
                </a:solidFill>
                <a:latin typeface="Menlo" charset="0"/>
              </a:rPr>
              <a:t>mu.Age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4755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4A26-B7C0-8349-8781-CFCD73115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err="1"/>
              <a:t>Questions</a:t>
            </a:r>
            <a:r>
              <a:rPr lang="sr-Latn-R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138D9-485A-B041-B910-3BD3C8451F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498304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F92672"/>
                </a:solidFill>
                <a:latin typeface="Menlo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mu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i="1" dirty="0" err="1">
                <a:solidFill>
                  <a:srgbClr val="28C6E4"/>
                </a:solidFill>
                <a:latin typeface="Menlo" charset="0"/>
              </a:rPr>
              <a:t>MutableUser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	Name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25A00"/>
                </a:solidFill>
                <a:latin typeface="Menlo" charset="0"/>
              </a:rPr>
              <a:t>"John"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	Age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};</a:t>
            </a:r>
          </a:p>
          <a:p>
            <a:r>
              <a:rPr lang="en-US" dirty="0" err="1">
                <a:solidFill>
                  <a:srgbClr val="000000"/>
                </a:solidFill>
                <a:latin typeface="Menlo" charset="0"/>
              </a:rPr>
              <a:t>mu.Age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r>
              <a:rPr lang="en-US" dirty="0" err="1">
                <a:solidFill>
                  <a:srgbClr val="F92672"/>
                </a:solidFill>
                <a:latin typeface="Menlo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user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i="1" dirty="0" err="1">
                <a:solidFill>
                  <a:srgbClr val="28C6E4"/>
                </a:solidFill>
                <a:latin typeface="Menlo" charset="0"/>
              </a:rPr>
              <a:t>ImmutableUser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F25A00"/>
                </a:solidFill>
                <a:latin typeface="Menlo" charset="0"/>
              </a:rPr>
              <a:t>"John"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23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user </a:t>
            </a:r>
            <a:r>
              <a:rPr lang="en-US" dirty="0">
                <a:solidFill>
                  <a:srgbClr val="F92672"/>
                </a:solidFill>
                <a:latin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charset="0"/>
              </a:rPr>
              <a:t>user.</a:t>
            </a:r>
            <a:r>
              <a:rPr lang="en-US" dirty="0" err="1">
                <a:solidFill>
                  <a:srgbClr val="6AAF19"/>
                </a:solidFill>
                <a:latin typeface="Menlo" charset="0"/>
              </a:rPr>
              <a:t>WithAge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(</a:t>
            </a:r>
            <a:r>
              <a:rPr lang="en-US" dirty="0">
                <a:solidFill>
                  <a:srgbClr val="AE81FF"/>
                </a:solidFill>
                <a:latin typeface="Menlo" charset="0"/>
              </a:rPr>
              <a:t>24</a:t>
            </a:r>
            <a:r>
              <a:rPr lang="en-US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latin typeface="Menlo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Menlo" charset="0"/>
              </a:rPr>
            </a:br>
            <a:endParaRPr lang="en-US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85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775335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ImmutableUser</a:t>
            </a:r>
            <a:endParaRPr lang="en-US" dirty="0">
              <a:solidFill>
                <a:srgbClr val="0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Name {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get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Age {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get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 }</a:t>
            </a:r>
          </a:p>
          <a:p>
            <a:endParaRPr lang="en-US" dirty="0">
              <a:solidFill>
                <a:srgbClr val="0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solidFill>
                  <a:srgbClr val="5AA314"/>
                </a:solidFill>
                <a:latin typeface="Menlo" charset="0"/>
                <a:ea typeface="Menlo" charset="0"/>
                <a:cs typeface="Menlo" charset="0"/>
              </a:rPr>
              <a:t>ImmutableUser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name, </a:t>
            </a:r>
            <a:r>
              <a:rPr lang="en-US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age)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{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Age </a:t>
            </a:r>
            <a:r>
              <a:rPr lang="mr-IN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}</a:t>
            </a:r>
          </a:p>
          <a:p>
            <a:endParaRPr lang="mr-IN" dirty="0">
              <a:solidFill>
                <a:srgbClr val="0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solidFill>
                  <a:srgbClr val="27BADD"/>
                </a:solidFill>
                <a:latin typeface="Menlo" charset="0"/>
                <a:ea typeface="Menlo" charset="0"/>
                <a:cs typeface="Menlo" charset="0"/>
              </a:rPr>
              <a:t>ImmutableUser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solidFill>
                  <a:srgbClr val="5AA314"/>
                </a:solidFill>
                <a:latin typeface="Menlo" charset="0"/>
                <a:ea typeface="Menlo" charset="0"/>
                <a:cs typeface="Menlo" charset="0"/>
              </a:rPr>
              <a:t>WithAge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age)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{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if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(Age </a:t>
            </a:r>
            <a:r>
              <a:rPr lang="mr-IN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==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c </a:t>
            </a:r>
            <a:r>
              <a:rPr lang="en-US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i="1" dirty="0" err="1">
                <a:solidFill>
                  <a:srgbClr val="27BADD"/>
                </a:solidFill>
                <a:latin typeface="Menlo" charset="0"/>
                <a:ea typeface="Menlo" charset="0"/>
                <a:cs typeface="Menlo" charset="0"/>
              </a:rPr>
              <a:t>ImmutableUser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dirty="0" err="1">
                <a:solidFill>
                  <a:srgbClr val="5AA314"/>
                </a:solidFill>
                <a:latin typeface="Menlo" charset="0"/>
                <a:ea typeface="Menlo" charset="0"/>
                <a:cs typeface="Menlo" charset="0"/>
              </a:rPr>
              <a:t>MemberwiseClone</a:t>
            </a:r>
            <a:r>
              <a:rPr lang="en-US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();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c.Age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dirty="0" err="1">
                <a:solidFill>
                  <a:srgbClr val="F4005F"/>
                </a:solidFill>
                <a:latin typeface="Menlo" charset="0"/>
                <a:ea typeface="Menlo" charset="0"/>
                <a:cs typeface="Menlo" charset="0"/>
              </a:rPr>
              <a:t>return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    }</a:t>
            </a:r>
          </a:p>
          <a:p>
            <a:r>
              <a:rPr lang="mr-IN" dirty="0">
                <a:solidFill>
                  <a:srgbClr val="000000"/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1523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5B0AC-FFFE-DF43-9B7F-F84D13348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Demo01 – C# </a:t>
            </a:r>
            <a:r>
              <a:rPr lang="sr-Latn-RS" dirty="0" err="1"/>
              <a:t>will</a:t>
            </a:r>
            <a:r>
              <a:rPr lang="sr-Latn-RS" dirty="0"/>
              <a:t> </a:t>
            </a:r>
            <a:r>
              <a:rPr lang="sr-Latn-RS" dirty="0" err="1"/>
              <a:t>help</a:t>
            </a:r>
            <a:r>
              <a:rPr lang="sr-Latn-RS" dirty="0"/>
              <a:t> </a:t>
            </a:r>
            <a:r>
              <a:rPr lang="sr-Latn-RS" dirty="0" err="1"/>
              <a:t>you</a:t>
            </a:r>
            <a:r>
              <a:rPr lang="sr-Latn-RS" dirty="0"/>
              <a:t>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1D449-84C8-FD4E-94A3-B09831FA5D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902322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2548</TotalTime>
  <Words>1472</Words>
  <Application>Microsoft Macintosh PowerPoint</Application>
  <PresentationFormat>Widescreen</PresentationFormat>
  <Paragraphs>415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2" baseType="lpstr">
      <vt:lpstr>-apple-system</vt:lpstr>
      <vt:lpstr>Arial</vt:lpstr>
      <vt:lpstr>Calibri</vt:lpstr>
      <vt:lpstr>Calibri Light</vt:lpstr>
      <vt:lpstr>Consolas</vt:lpstr>
      <vt:lpstr>Fira Code</vt:lpstr>
      <vt:lpstr>inherit</vt:lpstr>
      <vt:lpstr>Mangal</vt:lpstr>
      <vt:lpstr>Menlo</vt:lpstr>
      <vt:lpstr>Menlo-Italic</vt:lpstr>
      <vt:lpstr>Menlo-Regular</vt:lpstr>
      <vt:lpstr>Office Theme</vt:lpstr>
      <vt:lpstr>Immutable code in .NET</vt:lpstr>
      <vt:lpstr>Agenda</vt:lpstr>
      <vt:lpstr>Immutability is popular/fad functional</vt:lpstr>
      <vt:lpstr>Immutable is unrealistic</vt:lpstr>
      <vt:lpstr>Immutable is unrealistic</vt:lpstr>
      <vt:lpstr>PowerPoint Presentation</vt:lpstr>
      <vt:lpstr>PowerPoint Presentation</vt:lpstr>
      <vt:lpstr>PowerPoint Presentation</vt:lpstr>
      <vt:lpstr>Demo01 – C# will help you…</vt:lpstr>
      <vt:lpstr>Immutability is a spectrum</vt:lpstr>
      <vt:lpstr>You are already using it!</vt:lpstr>
      <vt:lpstr>Demo02 – Perf…</vt:lpstr>
      <vt:lpstr>Performance considerations</vt:lpstr>
      <vt:lpstr>ImmutableCollections performance</vt:lpstr>
      <vt:lpstr>You are already limiting yourself</vt:lpstr>
      <vt:lpstr>Layered approach to immutability</vt:lpstr>
      <vt:lpstr>Developer inner loop</vt:lpstr>
      <vt:lpstr>Data flow</vt:lpstr>
      <vt:lpstr>TDD forces you to work this way</vt:lpstr>
      <vt:lpstr>Frontend aka apps and immutability</vt:lpstr>
      <vt:lpstr>Frontent is "easy"</vt:lpstr>
      <vt:lpstr>Binding</vt:lpstr>
      <vt:lpstr>Trees are hard</vt:lpstr>
      <vt:lpstr>Observables are real objects</vt:lpstr>
      <vt:lpstr>MVVM made simple</vt:lpstr>
      <vt:lpstr>MVC</vt:lpstr>
      <vt:lpstr>Let's change paradigm -&gt; immutable</vt:lpstr>
      <vt:lpstr>Redux</vt:lpstr>
      <vt:lpstr>PowerPoint Presentation</vt:lpstr>
      <vt:lpstr>PowerPoint Presentation</vt:lpstr>
      <vt:lpstr>PowerPoint Presentation</vt:lpstr>
      <vt:lpstr>PowerPoint Presentation</vt:lpstr>
      <vt:lpstr>Demo03 - Can I have real world example?</vt:lpstr>
      <vt:lpstr>Immutability in C# is hard!</vt:lpstr>
      <vt:lpstr>Future of C#</vt:lpstr>
      <vt:lpstr>PowerPoint Presentation</vt:lpstr>
      <vt:lpstr>PowerPoint Presentation</vt:lpstr>
      <vt:lpstr>PowerPoint Presentation</vt:lpstr>
      <vt:lpstr>PowerPoint Presentation</vt:lpstr>
      <vt:lpstr>Memory efficiency?</vt:lpstr>
      <vt:lpstr>Memory efficiency!</vt:lpstr>
      <vt:lpstr>What about…real world objects?</vt:lpstr>
      <vt:lpstr>What do we get?</vt:lpstr>
      <vt:lpstr>References</vt:lpstr>
      <vt:lpstr>Backend inspiration</vt:lpstr>
      <vt:lpstr>Backends are "easy"</vt:lpstr>
      <vt:lpstr>99 issues, but scaling is the biggest one</vt:lpstr>
      <vt:lpstr>What paradigms do we have here</vt:lpstr>
      <vt:lpstr>CQRS</vt:lpstr>
      <vt:lpstr>CQRS</vt:lpstr>
      <vt:lpstr>Actors</vt:lpstr>
      <vt:lpstr>Actors</vt:lpstr>
      <vt:lpstr>Event sourcing</vt:lpstr>
      <vt:lpstr>What happens when using immutability</vt:lpstr>
      <vt:lpstr>Immutable architecture</vt:lpstr>
      <vt:lpstr>PowerPoint Presentation</vt:lpstr>
      <vt:lpstr>PowerPoint Presentation</vt:lpstr>
      <vt:lpstr>Conclusion</vt:lpstr>
      <vt:lpstr>Thanks!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Matija Bošnjaković</dc:creator>
  <cp:lastModifiedBy>Toni Petrina</cp:lastModifiedBy>
  <cp:revision>109</cp:revision>
  <cp:lastPrinted>2018-11-22T12:13:51Z</cp:lastPrinted>
  <dcterms:created xsi:type="dcterms:W3CDTF">2016-09-26T13:01:23Z</dcterms:created>
  <dcterms:modified xsi:type="dcterms:W3CDTF">2018-11-22T23:14:57Z</dcterms:modified>
</cp:coreProperties>
</file>

<file path=docProps/thumbnail.jpeg>
</file>